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7" r:id="rId11"/>
    <p:sldId id="258" r:id="rId6"/>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Lst>
  <p:sldSz cy="5143500" cx="9144000"/>
  <p:notesSz cx="6858000" cy="9144000"/>
  <p:embeddedFontLst>
    <p:embeddedFont>
      <p:font typeface="Proxima Nova"/>
      <p:regular r:id="rId7"/>
      <p:bold r:id="rId8"/>
      <p:italic r:id="rId9"/>
      <p:boldItalic r:id="rId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slide" Target="slides/slide2.xml"/><Relationship Id="rId7" Type="http://schemas.openxmlformats.org/officeDocument/2006/relationships/font" Target="fonts/ProximaNova-regular.fntdata"/><Relationship Id="rId8" Type="http://schemas.openxmlformats.org/officeDocument/2006/relationships/font" Target="fonts/ProximaNova-bold.fntdata"/><Relationship Id="rId9" Type="http://schemas.openxmlformats.org/officeDocument/2006/relationships/font" Target="fonts/ProximaNova-italic.fntdata"/><Relationship Id="rId10" Type="http://schemas.openxmlformats.org/officeDocument/2006/relationships/font" Target="fonts/ProximaNova-boldItalic.fntdata"/><Relationship Id="rId11" Type="http://schemas.openxmlformats.org/officeDocument/2006/relationships/slide" Target="slides/slide1.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Boldi AG's cybersecurity posture requires immediate attention and enhancement in light of a recent ransomware attack experienced by a competitor. This presentation will discuss the current situation, the impact of the attack, identified vulnerabilities, and the importance of updating the outdated risk analysis to fortify Boldi AG's defenses against cyber threats.</a:t>
            </a:r>
          </a:p>
        </p:txBody>
      </p:sp>
    </p:spTree>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Compliance with data protection laws and industry standards is paramount for Boldi AG to protect customer data and maintain regulatory trust. By understanding and adhering to compliance requirements, Boldi AG can establish a strong foundation for data security and build credibility with clients and regulatory authorities.</a:t>
            </a:r>
          </a:p>
        </p:txBody>
      </p:sp>
    </p:spTree>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Building digital resilience requires a proactive approach to cybersecurity that involves adapting to new threats, enhancing incident response capabilities, and continuously improving defense mechanisms. By prioritizing resilience strategies and embracing a culture of continuous improvement, Boldi AG can effectively mitigate cyber risks and strengthen its cybersecurity posture.</a:t>
            </a:r>
          </a:p>
        </p:txBody>
      </p:sp>
    </p:spTree>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Security certification processes are crucial for demonstrating compliance with industry standards and regulations. By adhering to certification requirements and undergoing validation processes, Boldi AG can validate their security measures and show their commitment to maintaining a robust cybersecurity posture. Continuous improvement based on certification feedback allows the organization to stay up-to-date with evolving security standards.</a:t>
            </a:r>
          </a:p>
        </p:txBody>
      </p:sp>
    </p:spTree>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Digital resilience is essential for Boldi AG to navigate the ever-changing landscape of cyber threats. By proactively planning and adapting to new threats, the organization can fortify its defenses and minimize the impact of potential attacks. Continuous improvement in resilience strategies ensures that Boldi AG stays one step ahead of cyber adversaries and maintains a high level of cybersecurity preparedness.</a:t>
            </a:r>
          </a:p>
        </p:txBody>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This section delves into the fundamental concepts of cybersecurity, including core principles, essential terminologies, and the significance of establishing a robust cybersecurity posture. Understanding these key concepts is foundational to building a resilient defense against evolving cyber threats.</a:t>
            </a:r>
          </a:p>
        </p:txBody>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Risk analysis plays a pivotal role in enhancing cybersecurity resilience by systematically assessing vulnerabilities, evaluating risks, and implementing mitigation strategies. This segment explores the importance of information risk analysis, vulnerability assessments, risk identification, and proactive risk mitigation strategies in fortifying Boldi AG's security defenses.</a:t>
            </a:r>
          </a:p>
        </p:txBody>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Effective backup systems are a cornerstone of cybersecurity resilience, ensuring data availability and continuity in the face of unforeseen events. This section explores the critical importance of backup systems, the significance of image and database backups, and the risks associated with offsite storage, emphasizing the need for robust backup strategies at Boldi AG.</a:t>
            </a:r>
          </a:p>
        </p:txBody>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Maintaining 24/7 monitoring and surveillance of offsite storage facilities is crucial for detecting and responding to security threats in real-time. By implementing monitoring systems with real-time alert functionalities, Boldi AG can ensure swift action to mitigate any potential risks.</a:t>
            </a:r>
          </a:p>
        </p:txBody>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Proactively identifying and patching vulnerabilities is essential for maintaining a strong cybersecurity posture. Through regular security assessments and timely application of patches, Boldi AG can significantly reduce the risk of security breaches and protect sensitive data from exploitation.</a:t>
            </a:r>
          </a:p>
        </p:txBody>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Adopting a multi-layered security approach with firewalls, antivirus software, intrusion detection systems, and encryption is vital for safeguarding Boldi AG's digital assets. Each layer adds a defensive barrier to prevent cyber threats and protect sensitive information.</a:t>
            </a:r>
          </a:p>
        </p:txBody>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Educating employees on cybersecurity best practices and raising awareness about common cyber threats like phishing are key components of a robust cybersecurity strategy. By providing training and resources for employees, Boldi AG can empower them to act as the first line of defense against cyber attacks.</a:t>
            </a:r>
          </a:p>
        </p:txBody>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Having a well-defined incident response plan is essential for minimizing the impact of security incidents and swiftly restoring operations. By establishing clear procedures, roles, and communication channels, Boldi AG can effectively respond to cybersecurity threats and reduce the risk of prolonged disruptions.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1"/>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1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2"/>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60" name="Google Shape;60;p12"/>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3"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5" name="Google Shape;15;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304875"/>
            <a:ext cx="85206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4"/>
          <p:cNvSpPr txBox="1"/>
          <p:nvPr>
            <p:ph idx="2" type="subTitle"/>
          </p:nvPr>
        </p:nvSpPr>
        <p:spPr>
          <a:xfrm>
            <a:off x="387975" y="789025"/>
            <a:ext cx="8520600" cy="833100"/>
          </a:xfrm>
          <a:prstGeom prst="rect">
            <a:avLst/>
          </a:prstGeom>
        </p:spPr>
        <p:txBody>
          <a:bodyPr anchorCtr="0" anchor="t" bIns="91425" lIns="91425" spcFirstLastPara="1" rIns="91425" wrap="square" tIns="91425">
            <a:normAutofit/>
          </a:bodyPr>
          <a:lstStyle>
            <a:lvl1pPr lvl="0">
              <a:spcBef>
                <a:spcPts val="0"/>
              </a:spcBef>
              <a:spcAft>
                <a:spcPts val="0"/>
              </a:spcAft>
              <a:buSzPts val="15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AND_BODY_1">
    <p:spTree>
      <p:nvGrpSpPr>
        <p:cNvPr id="23"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 name="Google Shape;26;p5"/>
          <p:cNvSpPr txBox="1"/>
          <p:nvPr>
            <p:ph idx="1" type="body"/>
          </p:nvPr>
        </p:nvSpPr>
        <p:spPr>
          <a:xfrm>
            <a:off x="311700" y="695275"/>
            <a:ext cx="8520600" cy="34164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SzPts val="1600"/>
              <a:buChar char="●"/>
              <a:defRPr sz="16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6"/>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 type="body"/>
          </p:nvPr>
        </p:nvSpPr>
        <p:spPr>
          <a:xfrm>
            <a:off x="311700" y="13810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6"/>
          <p:cNvSpPr txBox="1"/>
          <p:nvPr>
            <p:ph idx="2" type="body"/>
          </p:nvPr>
        </p:nvSpPr>
        <p:spPr>
          <a:xfrm>
            <a:off x="4832400" y="13048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indent="0" lvl="0" marL="0" rtl="0" algn="r">
              <a:spcBef>
                <a:spcPts val="0"/>
              </a:spcBef>
              <a:spcAft>
                <a:spcPts val="0"/>
              </a:spcAft>
              <a:buNone/>
            </a:pPr>
            <a:fld id="{00000000-1234-1234-1234-123412341234}" type="slidenum">
              <a:rPr lang="en"/>
              <a:t>‹#›</a:t>
            </a:fld>
            <a:endParaRPr/>
          </a:p>
        </p:txBody>
      </p:sp>
      <p:sp>
        <p:nvSpPr>
          <p:cNvPr id="33" name="Google Shape;33;p6"/>
          <p:cNvSpPr txBox="1"/>
          <p:nvPr>
            <p:ph idx="3" type="subTitle"/>
          </p:nvPr>
        </p:nvSpPr>
        <p:spPr>
          <a:xfrm>
            <a:off x="386975" y="864000"/>
            <a:ext cx="8368200" cy="842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500"/>
              <a:buNone/>
              <a:defRPr sz="1500"/>
            </a:lvl1pPr>
            <a:lvl2pPr lvl="1" rtl="0" algn="ctr">
              <a:lnSpc>
                <a:spcPct val="100000"/>
              </a:lnSpc>
              <a:spcBef>
                <a:spcPts val="0"/>
              </a:spcBef>
              <a:spcAft>
                <a:spcPts val="0"/>
              </a:spcAft>
              <a:buClr>
                <a:schemeClr val="accent5"/>
              </a:buClr>
              <a:buSzPts val="2100"/>
              <a:buNone/>
              <a:defRPr sz="2100">
                <a:solidFill>
                  <a:schemeClr val="accent5"/>
                </a:solidFill>
              </a:defRPr>
            </a:lvl2pPr>
            <a:lvl3pPr lvl="2" rtl="0" algn="ctr">
              <a:lnSpc>
                <a:spcPct val="100000"/>
              </a:lnSpc>
              <a:spcBef>
                <a:spcPts val="0"/>
              </a:spcBef>
              <a:spcAft>
                <a:spcPts val="0"/>
              </a:spcAft>
              <a:buClr>
                <a:schemeClr val="accent5"/>
              </a:buClr>
              <a:buSzPts val="2100"/>
              <a:buNone/>
              <a:defRPr sz="2100">
                <a:solidFill>
                  <a:schemeClr val="accent5"/>
                </a:solidFill>
              </a:defRPr>
            </a:lvl3pPr>
            <a:lvl4pPr lvl="3" rtl="0" algn="ctr">
              <a:lnSpc>
                <a:spcPct val="100000"/>
              </a:lnSpc>
              <a:spcBef>
                <a:spcPts val="0"/>
              </a:spcBef>
              <a:spcAft>
                <a:spcPts val="0"/>
              </a:spcAft>
              <a:buClr>
                <a:schemeClr val="accent5"/>
              </a:buClr>
              <a:buSzPts val="2100"/>
              <a:buNone/>
              <a:defRPr sz="2100">
                <a:solidFill>
                  <a:schemeClr val="accent5"/>
                </a:solidFill>
              </a:defRPr>
            </a:lvl4pPr>
            <a:lvl5pPr lvl="4" rtl="0" algn="ctr">
              <a:lnSpc>
                <a:spcPct val="100000"/>
              </a:lnSpc>
              <a:spcBef>
                <a:spcPts val="0"/>
              </a:spcBef>
              <a:spcAft>
                <a:spcPts val="0"/>
              </a:spcAft>
              <a:buClr>
                <a:schemeClr val="accent5"/>
              </a:buClr>
              <a:buSzPts val="2100"/>
              <a:buNone/>
              <a:defRPr sz="2100">
                <a:solidFill>
                  <a:schemeClr val="accent5"/>
                </a:solidFill>
              </a:defRPr>
            </a:lvl5pPr>
            <a:lvl6pPr lvl="5" rtl="0" algn="ctr">
              <a:lnSpc>
                <a:spcPct val="100000"/>
              </a:lnSpc>
              <a:spcBef>
                <a:spcPts val="0"/>
              </a:spcBef>
              <a:spcAft>
                <a:spcPts val="0"/>
              </a:spcAft>
              <a:buClr>
                <a:schemeClr val="accent5"/>
              </a:buClr>
              <a:buSzPts val="2100"/>
              <a:buNone/>
              <a:defRPr sz="2100">
                <a:solidFill>
                  <a:schemeClr val="accent5"/>
                </a:solidFill>
              </a:defRPr>
            </a:lvl6pPr>
            <a:lvl7pPr lvl="6" rtl="0" algn="ctr">
              <a:lnSpc>
                <a:spcPct val="100000"/>
              </a:lnSpc>
              <a:spcBef>
                <a:spcPts val="0"/>
              </a:spcBef>
              <a:spcAft>
                <a:spcPts val="0"/>
              </a:spcAft>
              <a:buClr>
                <a:schemeClr val="accent5"/>
              </a:buClr>
              <a:buSzPts val="2100"/>
              <a:buNone/>
              <a:defRPr sz="2100">
                <a:solidFill>
                  <a:schemeClr val="accent5"/>
                </a:solidFill>
              </a:defRPr>
            </a:lvl7pPr>
            <a:lvl8pPr lvl="7" rtl="0" algn="ctr">
              <a:lnSpc>
                <a:spcPct val="100000"/>
              </a:lnSpc>
              <a:spcBef>
                <a:spcPts val="0"/>
              </a:spcBef>
              <a:spcAft>
                <a:spcPts val="0"/>
              </a:spcAft>
              <a:buClr>
                <a:schemeClr val="accent5"/>
              </a:buClr>
              <a:buSzPts val="2100"/>
              <a:buNone/>
              <a:defRPr sz="2100">
                <a:solidFill>
                  <a:schemeClr val="accent5"/>
                </a:solidFill>
              </a:defRPr>
            </a:lvl8pPr>
            <a:lvl9pPr lvl="8" rtl="0"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34" name="Google Shape;34;p6"/>
          <p:cNvSpPr txBox="1"/>
          <p:nvPr>
            <p:ph idx="4" type="body"/>
          </p:nvPr>
        </p:nvSpPr>
        <p:spPr>
          <a:xfrm>
            <a:off x="4813725" y="3822525"/>
            <a:ext cx="3999900" cy="208200"/>
          </a:xfrm>
          <a:prstGeom prst="rect">
            <a:avLst/>
          </a:prstGeom>
        </p:spPr>
        <p:txBody>
          <a:bodyPr anchorCtr="0" anchor="t" bIns="91425" lIns="91425" spcFirstLastPara="1" rIns="91425" wrap="square" tIns="91425">
            <a:normAutofit/>
          </a:bodyPr>
          <a:lstStyle>
            <a:lvl1pPr indent="-273050" lvl="0" marL="457200" rtl="0" algn="r">
              <a:spcBef>
                <a:spcPts val="0"/>
              </a:spcBef>
              <a:spcAft>
                <a:spcPts val="0"/>
              </a:spcAft>
              <a:buSzPts val="700"/>
              <a:buChar char="●"/>
              <a:defRPr sz="700"/>
            </a:lvl1pPr>
            <a:lvl2pPr indent="-260350" lvl="1" marL="914400" rtl="0" algn="r">
              <a:spcBef>
                <a:spcPts val="0"/>
              </a:spcBef>
              <a:spcAft>
                <a:spcPts val="0"/>
              </a:spcAft>
              <a:buSzPts val="500"/>
              <a:buChar char="○"/>
              <a:defRPr sz="500"/>
            </a:lvl2pPr>
            <a:lvl3pPr indent="-260350" lvl="2" marL="1371600" rtl="0" algn="r">
              <a:spcBef>
                <a:spcPts val="0"/>
              </a:spcBef>
              <a:spcAft>
                <a:spcPts val="0"/>
              </a:spcAft>
              <a:buSzPts val="500"/>
              <a:buChar char="■"/>
              <a:defRPr sz="500"/>
            </a:lvl3pPr>
            <a:lvl4pPr indent="-260350" lvl="3" marL="1828800" rtl="0" algn="r">
              <a:spcBef>
                <a:spcPts val="0"/>
              </a:spcBef>
              <a:spcAft>
                <a:spcPts val="0"/>
              </a:spcAft>
              <a:buSzPts val="500"/>
              <a:buChar char="●"/>
              <a:defRPr sz="500"/>
            </a:lvl4pPr>
            <a:lvl5pPr indent="-260350" lvl="4" marL="2286000" rtl="0" algn="r">
              <a:spcBef>
                <a:spcPts val="0"/>
              </a:spcBef>
              <a:spcAft>
                <a:spcPts val="0"/>
              </a:spcAft>
              <a:buSzPts val="500"/>
              <a:buChar char="○"/>
              <a:defRPr sz="500"/>
            </a:lvl5pPr>
            <a:lvl6pPr indent="-260350" lvl="5" marL="2743200" rtl="0" algn="r">
              <a:spcBef>
                <a:spcPts val="0"/>
              </a:spcBef>
              <a:spcAft>
                <a:spcPts val="0"/>
              </a:spcAft>
              <a:buSzPts val="500"/>
              <a:buChar char="■"/>
              <a:defRPr sz="500"/>
            </a:lvl6pPr>
            <a:lvl7pPr indent="-260350" lvl="6" marL="3200400" rtl="0" algn="r">
              <a:spcBef>
                <a:spcPts val="0"/>
              </a:spcBef>
              <a:spcAft>
                <a:spcPts val="0"/>
              </a:spcAft>
              <a:buSzPts val="500"/>
              <a:buChar char="●"/>
              <a:defRPr sz="500"/>
            </a:lvl7pPr>
            <a:lvl8pPr indent="-260350" lvl="7" marL="3657600" rtl="0" algn="r">
              <a:spcBef>
                <a:spcPts val="0"/>
              </a:spcBef>
              <a:spcAft>
                <a:spcPts val="0"/>
              </a:spcAft>
              <a:buSzPts val="500"/>
              <a:buChar char="○"/>
              <a:defRPr sz="500"/>
            </a:lvl8pPr>
            <a:lvl9pPr indent="-260350" lvl="8" marL="4114800" rtl="0" algn="r">
              <a:spcBef>
                <a:spcPts val="0"/>
              </a:spcBef>
              <a:spcAft>
                <a:spcPts val="0"/>
              </a:spcAft>
              <a:buSzPts val="500"/>
              <a:buChar char="■"/>
              <a:defRPr sz="5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2" name="Shape 42"/>
        <p:cNvGrpSpPr/>
        <p:nvPr/>
      </p:nvGrpSpPr>
      <p:grpSpPr>
        <a:xfrm>
          <a:off x="0" y="0"/>
          <a:ext cx="0" cy="0"/>
          <a:chOff x="0" y="0"/>
          <a:chExt cx="0" cy="0"/>
        </a:xfrm>
      </p:grpSpPr>
      <p:sp>
        <p:nvSpPr>
          <p:cNvPr id="43" name="Google Shape;43;p9"/>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cxnSp>
        <p:nvCxnSpPr>
          <p:cNvPr id="46" name="Google Shape;46;p10"/>
          <p:cNvCxnSpPr/>
          <p:nvPr/>
        </p:nvCxnSpPr>
        <p:spPr>
          <a:xfrm>
            <a:off x="5029675" y="4495500"/>
            <a:ext cx="468300" cy="0"/>
          </a:xfrm>
          <a:prstGeom prst="straightConnector1">
            <a:avLst/>
          </a:prstGeom>
          <a:noFill/>
          <a:ln cap="flat" cmpd="sng" w="19050">
            <a:solidFill>
              <a:schemeClr val="dk1"/>
            </a:solidFill>
            <a:prstDash val="solid"/>
            <a:round/>
            <a:headEnd len="sm" w="sm" type="none"/>
            <a:tailEnd len="sm" w="sm" type="none"/>
          </a:ln>
        </p:spPr>
      </p:cxn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8" name="Google Shape;48;p10"/>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 name="Google Shape;49;p10"/>
          <p:cNvSpPr txBox="1"/>
          <p:nvPr>
            <p:ph idx="1" type="body"/>
          </p:nvPr>
        </p:nvSpPr>
        <p:spPr>
          <a:xfrm>
            <a:off x="311700" y="13048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0" name="Google Shape;50;p10"/>
          <p:cNvSpPr txBox="1"/>
          <p:nvPr>
            <p:ph idx="2" type="body"/>
          </p:nvPr>
        </p:nvSpPr>
        <p:spPr>
          <a:xfrm>
            <a:off x="4832400" y="13048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1" name="Google Shape;51;p10"/>
          <p:cNvSpPr txBox="1"/>
          <p:nvPr>
            <p:ph idx="3" type="subTitle"/>
          </p:nvPr>
        </p:nvSpPr>
        <p:spPr>
          <a:xfrm>
            <a:off x="386975" y="787800"/>
            <a:ext cx="8368200" cy="842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500"/>
              <a:buNone/>
              <a:defRPr sz="1500"/>
            </a:lvl1pPr>
            <a:lvl2pPr lvl="1" rtl="0" algn="ctr">
              <a:lnSpc>
                <a:spcPct val="100000"/>
              </a:lnSpc>
              <a:spcBef>
                <a:spcPts val="0"/>
              </a:spcBef>
              <a:spcAft>
                <a:spcPts val="0"/>
              </a:spcAft>
              <a:buClr>
                <a:schemeClr val="accent5"/>
              </a:buClr>
              <a:buSzPts val="2100"/>
              <a:buNone/>
              <a:defRPr sz="2100">
                <a:solidFill>
                  <a:schemeClr val="accent5"/>
                </a:solidFill>
              </a:defRPr>
            </a:lvl2pPr>
            <a:lvl3pPr lvl="2" rtl="0" algn="ctr">
              <a:lnSpc>
                <a:spcPct val="100000"/>
              </a:lnSpc>
              <a:spcBef>
                <a:spcPts val="0"/>
              </a:spcBef>
              <a:spcAft>
                <a:spcPts val="0"/>
              </a:spcAft>
              <a:buClr>
                <a:schemeClr val="accent5"/>
              </a:buClr>
              <a:buSzPts val="2100"/>
              <a:buNone/>
              <a:defRPr sz="2100">
                <a:solidFill>
                  <a:schemeClr val="accent5"/>
                </a:solidFill>
              </a:defRPr>
            </a:lvl3pPr>
            <a:lvl4pPr lvl="3" rtl="0" algn="ctr">
              <a:lnSpc>
                <a:spcPct val="100000"/>
              </a:lnSpc>
              <a:spcBef>
                <a:spcPts val="0"/>
              </a:spcBef>
              <a:spcAft>
                <a:spcPts val="0"/>
              </a:spcAft>
              <a:buClr>
                <a:schemeClr val="accent5"/>
              </a:buClr>
              <a:buSzPts val="2100"/>
              <a:buNone/>
              <a:defRPr sz="2100">
                <a:solidFill>
                  <a:schemeClr val="accent5"/>
                </a:solidFill>
              </a:defRPr>
            </a:lvl4pPr>
            <a:lvl5pPr lvl="4" rtl="0" algn="ctr">
              <a:lnSpc>
                <a:spcPct val="100000"/>
              </a:lnSpc>
              <a:spcBef>
                <a:spcPts val="0"/>
              </a:spcBef>
              <a:spcAft>
                <a:spcPts val="0"/>
              </a:spcAft>
              <a:buClr>
                <a:schemeClr val="accent5"/>
              </a:buClr>
              <a:buSzPts val="2100"/>
              <a:buNone/>
              <a:defRPr sz="2100">
                <a:solidFill>
                  <a:schemeClr val="accent5"/>
                </a:solidFill>
              </a:defRPr>
            </a:lvl5pPr>
            <a:lvl6pPr lvl="5" rtl="0" algn="ctr">
              <a:lnSpc>
                <a:spcPct val="100000"/>
              </a:lnSpc>
              <a:spcBef>
                <a:spcPts val="0"/>
              </a:spcBef>
              <a:spcAft>
                <a:spcPts val="0"/>
              </a:spcAft>
              <a:buClr>
                <a:schemeClr val="accent5"/>
              </a:buClr>
              <a:buSzPts val="2100"/>
              <a:buNone/>
              <a:defRPr sz="2100">
                <a:solidFill>
                  <a:schemeClr val="accent5"/>
                </a:solidFill>
              </a:defRPr>
            </a:lvl6pPr>
            <a:lvl7pPr lvl="6" rtl="0" algn="ctr">
              <a:lnSpc>
                <a:spcPct val="100000"/>
              </a:lnSpc>
              <a:spcBef>
                <a:spcPts val="0"/>
              </a:spcBef>
              <a:spcAft>
                <a:spcPts val="0"/>
              </a:spcAft>
              <a:buClr>
                <a:schemeClr val="accent5"/>
              </a:buClr>
              <a:buSzPts val="2100"/>
              <a:buNone/>
              <a:defRPr sz="2100">
                <a:solidFill>
                  <a:schemeClr val="accent5"/>
                </a:solidFill>
              </a:defRPr>
            </a:lvl7pPr>
            <a:lvl8pPr lvl="7" rtl="0" algn="ctr">
              <a:lnSpc>
                <a:spcPct val="100000"/>
              </a:lnSpc>
              <a:spcBef>
                <a:spcPts val="0"/>
              </a:spcBef>
              <a:spcAft>
                <a:spcPts val="0"/>
              </a:spcAft>
              <a:buClr>
                <a:schemeClr val="accent5"/>
              </a:buClr>
              <a:buSzPts val="2100"/>
              <a:buNone/>
              <a:defRPr sz="2100">
                <a:solidFill>
                  <a:schemeClr val="accent5"/>
                </a:solidFill>
              </a:defRPr>
            </a:lvl8pPr>
            <a:lvl9pPr lvl="8" rtl="0"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52" name="Google Shape;52;p10"/>
          <p:cNvSpPr txBox="1"/>
          <p:nvPr>
            <p:ph idx="4" type="body"/>
          </p:nvPr>
        </p:nvSpPr>
        <p:spPr>
          <a:xfrm>
            <a:off x="4813725" y="3822525"/>
            <a:ext cx="3999900" cy="208200"/>
          </a:xfrm>
          <a:prstGeom prst="rect">
            <a:avLst/>
          </a:prstGeom>
        </p:spPr>
        <p:txBody>
          <a:bodyPr anchorCtr="0" anchor="t" bIns="91425" lIns="91425" spcFirstLastPara="1" rIns="91425" wrap="square" tIns="91425">
            <a:normAutofit/>
          </a:bodyPr>
          <a:lstStyle>
            <a:lvl1pPr indent="-273050" lvl="0" marL="457200" rtl="0" algn="r">
              <a:spcBef>
                <a:spcPts val="0"/>
              </a:spcBef>
              <a:spcAft>
                <a:spcPts val="0"/>
              </a:spcAft>
              <a:buSzPts val="700"/>
              <a:buChar char="●"/>
              <a:defRPr sz="700"/>
            </a:lvl1pPr>
            <a:lvl2pPr indent="-260350" lvl="1" marL="914400" rtl="0" algn="r">
              <a:spcBef>
                <a:spcPts val="0"/>
              </a:spcBef>
              <a:spcAft>
                <a:spcPts val="0"/>
              </a:spcAft>
              <a:buSzPts val="500"/>
              <a:buChar char="○"/>
              <a:defRPr sz="500"/>
            </a:lvl2pPr>
            <a:lvl3pPr indent="-260350" lvl="2" marL="1371600" rtl="0" algn="r">
              <a:spcBef>
                <a:spcPts val="0"/>
              </a:spcBef>
              <a:spcAft>
                <a:spcPts val="0"/>
              </a:spcAft>
              <a:buSzPts val="500"/>
              <a:buChar char="■"/>
              <a:defRPr sz="500"/>
            </a:lvl3pPr>
            <a:lvl4pPr indent="-260350" lvl="3" marL="1828800" rtl="0" algn="r">
              <a:spcBef>
                <a:spcPts val="0"/>
              </a:spcBef>
              <a:spcAft>
                <a:spcPts val="0"/>
              </a:spcAft>
              <a:buSzPts val="500"/>
              <a:buChar char="●"/>
              <a:defRPr sz="500"/>
            </a:lvl4pPr>
            <a:lvl5pPr indent="-260350" lvl="4" marL="2286000" rtl="0" algn="r">
              <a:spcBef>
                <a:spcPts val="0"/>
              </a:spcBef>
              <a:spcAft>
                <a:spcPts val="0"/>
              </a:spcAft>
              <a:buSzPts val="500"/>
              <a:buChar char="○"/>
              <a:defRPr sz="500"/>
            </a:lvl5pPr>
            <a:lvl6pPr indent="-260350" lvl="5" marL="2743200" rtl="0" algn="r">
              <a:spcBef>
                <a:spcPts val="0"/>
              </a:spcBef>
              <a:spcAft>
                <a:spcPts val="0"/>
              </a:spcAft>
              <a:buSzPts val="500"/>
              <a:buChar char="■"/>
              <a:defRPr sz="500"/>
            </a:lvl6pPr>
            <a:lvl7pPr indent="-260350" lvl="6" marL="3200400" rtl="0" algn="r">
              <a:spcBef>
                <a:spcPts val="0"/>
              </a:spcBef>
              <a:spcAft>
                <a:spcPts val="0"/>
              </a:spcAft>
              <a:buSzPts val="500"/>
              <a:buChar char="●"/>
              <a:defRPr sz="500"/>
            </a:lvl7pPr>
            <a:lvl8pPr indent="-260350" lvl="7" marL="3657600" rtl="0" algn="r">
              <a:spcBef>
                <a:spcPts val="0"/>
              </a:spcBef>
              <a:spcAft>
                <a:spcPts val="0"/>
              </a:spcAft>
              <a:buSzPts val="500"/>
              <a:buChar char="○"/>
              <a:defRPr sz="500"/>
            </a:lvl8pPr>
            <a:lvl9pPr indent="-260350" lvl="8" marL="4114800" rtl="0" algn="r">
              <a:spcBef>
                <a:spcPts val="0"/>
              </a:spcBef>
              <a:spcAft>
                <a:spcPts val="0"/>
              </a:spcAft>
              <a:buSzPts val="500"/>
              <a:buChar char="■"/>
              <a:defRPr sz="500"/>
            </a:lvl9pPr>
          </a:lstStyle>
          <a:p/>
        </p:txBody>
      </p:sp>
      <p:sp>
        <p:nvSpPr>
          <p:cNvPr id="53" name="Google Shape;53;p10"/>
          <p:cNvSpPr txBox="1"/>
          <p:nvPr>
            <p:ph idx="5"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 Id="rId3"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notesSlide" Target="../notesSlides/notesSlide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5" name="Rectangle 4"/>
          <p:cNvSpPr/>
          <p:nvPr/>
        </p:nvSpPr>
        <p:spPr>
          <a:xfrm>
            <a:off x="801588" y="1508670"/>
            <a:ext cx="7540823"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801588" y="2165895"/>
            <a:ext cx="7540823" cy="4572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801588" y="2165895"/>
            <a:ext cx="7540823" cy="457200"/>
          </a:xfrm>
          <a:prstGeom prst="rect">
            <a:avLst/>
          </a:prstGeom>
          <a:noFill/>
          <a:ln>
            <a:noFill/>
          </a:ln>
        </p:spPr>
        <p:txBody>
          <a:bodyPr wrap="square" bIns="0" lIns="0" rIns="0" tIns="0" anchor="t">
            <a:spAutoFit/>
          </a:bodyPr>
          <a:lstStyle/>
          <a:p>
            <a:pPr algn="l"/>
            <a:r>
              <a:rPr b="0" i="0" sz="3000">
                <a:solidFill>
                  <a:srgbClr val="202729"/>
                </a:solidFill>
                <a:latin typeface="Proxima Nova"/>
              </a:rPr>
              <a:t>Improving Cybersecurity Posture for Boldi AG</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Training and Awareness: Employee Education</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5" name="Rectangle 4"/>
          <p:cNvSpPr/>
          <p:nvPr/>
        </p:nvSpPr>
        <p:spPr>
          <a:xfrm>
            <a:off x="228600" y="1508670"/>
            <a:ext cx="8686800"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228600" y="1508670"/>
            <a:ext cx="4190999" cy="2757785"/>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Cybersecurity Training:</a:t>
            </a:r>
            <a:r>
              <a:rPr b="0" i="0" sz="1300">
                <a:solidFill>
                  <a:srgbClr val="616161"/>
                </a:solidFill>
                <a:latin typeface="Proxima Nova"/>
              </a:rPr>
              <a:t> Educational programs and workshops to equip employees with knowledge and skills to recognize and respond to cyber threats effectively</a:t>
            </a:r>
          </a:p>
          <a:p>
            <a:pPr lvl="1" algn="l" marL="228600" indent="-91440">
              <a:spcBef>
                <a:spcPts val="1200"/>
              </a:spcBef>
              <a:spcAft>
                <a:spcPts val="0"/>
              </a:spcAft>
              <a:buSzPct val="100000"/>
              <a:buFont typeface="Arial"/>
              <a:buChar char="•"/>
            </a:pPr>
            <a:r>
              <a:rPr b="1" i="0" sz="1300">
                <a:solidFill>
                  <a:srgbClr val="616161"/>
                </a:solidFill>
                <a:latin typeface="Proxima Nova"/>
              </a:rPr>
              <a:t>Phishing Awareness:</a:t>
            </a:r>
            <a:r>
              <a:rPr b="0" i="0" sz="1300">
                <a:solidFill>
                  <a:srgbClr val="616161"/>
                </a:solidFill>
                <a:latin typeface="Proxima Nova"/>
              </a:rPr>
              <a:t> Training on identifying phishing emails, websites, and social engineering tactics to prevent falling victim to phishing attacks</a:t>
            </a:r>
          </a:p>
          <a:p>
            <a:pPr lvl="1" algn="l" marL="228600" indent="-91440">
              <a:spcBef>
                <a:spcPts val="1200"/>
              </a:spcBef>
              <a:spcAft>
                <a:spcPts val="0"/>
              </a:spcAft>
              <a:buSzPct val="100000"/>
              <a:buFont typeface="Arial"/>
              <a:buChar char="•"/>
            </a:pPr>
            <a:r>
              <a:rPr b="1" i="0" sz="1300">
                <a:solidFill>
                  <a:srgbClr val="616161"/>
                </a:solidFill>
                <a:latin typeface="Proxima Nova"/>
              </a:rPr>
              <a:t>Best Practices for Employees:</a:t>
            </a:r>
            <a:r>
              <a:rPr b="0" i="0" sz="1300">
                <a:solidFill>
                  <a:srgbClr val="616161"/>
                </a:solidFill>
                <a:latin typeface="Proxima Nova"/>
              </a:rPr>
              <a:t> Establishing protocols for password management, data handling, and device security to promote a security-conscious culture within the organization</a:t>
            </a:r>
          </a:p>
        </p:txBody>
      </p:sp>
      <p:sp>
        <p:nvSpPr>
          <p:cNvPr id="8" name="Rectangle 7"/>
          <p:cNvSpPr/>
          <p:nvPr/>
        </p:nvSpPr>
        <p:spPr>
          <a:xfrm>
            <a:off x="47244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724400" y="1508670"/>
            <a:ext cx="4190999" cy="2359372"/>
          </a:xfrm>
          <a:prstGeom prst="rect">
            <a:avLst/>
          </a:prstGeom>
          <a:noFill/>
          <a:ln>
            <a:noFill/>
          </a:ln>
        </p:spPr>
        <p:txBody>
          <a:bodyPr wrap="square" bIns="0" lIns="0" rIns="0" tIns="0" anchor="t">
            <a:spAutoFit/>
          </a:bodyPr>
          <a:lstStyle/>
          <a:p>
            <a:pPr algn="l"/>
          </a:p>
        </p:txBody>
      </p:sp>
      <p:pic>
        <p:nvPicPr>
          <p:cNvPr id="10" name="Picture 9" descr="tmpx7zo6_91.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4724400" y="3944242"/>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Natanael Melchor on Unsplash</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Incident Response Plan: Preparedness and Execution</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189696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Rectangle 6"/>
          <p:cNvSpPr/>
          <p:nvPr/>
        </p:nvSpPr>
        <p:spPr>
          <a:xfrm>
            <a:off x="228600" y="1508670"/>
            <a:ext cx="2692300" cy="189696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1422350" y="1508670"/>
            <a:ext cx="304800" cy="304800"/>
          </a:xfrm>
          <a:prstGeom prst="rect">
            <a:avLst/>
          </a:prstGeom>
          <a:noFill/>
          <a:ln>
            <a:noFill/>
          </a:ln>
        </p:spPr>
        <p:txBody>
          <a:bodyPr wrap="square" bIns="0" lIns="0" rIns="0" tIns="0" anchor="t">
            <a:spAutoFit/>
          </a:bodyPr>
          <a:lstStyle/>
          <a:p>
            <a:pPr algn="ctr"/>
          </a:p>
        </p:txBody>
      </p:sp>
      <p:pic>
        <p:nvPicPr>
          <p:cNvPr id="10" name="Picture 9" descr="tmp8d7qkrsr.png"/>
          <p:cNvPicPr>
            <a:picLocks noChangeAspect="1"/>
          </p:cNvPicPr>
          <p:nvPr/>
        </p:nvPicPr>
        <p:blipFill>
          <a:blip r:embed="rId2"/>
          <a:stretch>
            <a:fillRect/>
          </a:stretch>
        </p:blipFill>
        <p:spPr>
          <a:xfrm>
            <a:off x="1422350" y="1508670"/>
            <a:ext cx="304800" cy="304800"/>
          </a:xfrm>
          <a:prstGeom prst="rect">
            <a:avLst/>
          </a:prstGeom>
        </p:spPr>
      </p:pic>
      <p:sp>
        <p:nvSpPr>
          <p:cNvPr id="11" name="TextBox 10"/>
          <p:cNvSpPr txBox="1"/>
          <p:nvPr/>
        </p:nvSpPr>
        <p:spPr>
          <a:xfrm>
            <a:off x="22860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Developing Response Plan</a:t>
            </a:r>
          </a:p>
          <a:p>
            <a:pPr algn="ctr">
              <a:spcAft>
                <a:spcPts val="1200"/>
              </a:spcAft>
            </a:pPr>
            <a:r>
              <a:rPr b="0" i="0" sz="1300">
                <a:solidFill>
                  <a:srgbClr val="616161"/>
                </a:solidFill>
                <a:latin typeface="Proxima Nova"/>
              </a:rPr>
              <a:t>Creating a structured framework outlining roles, responsibilities, and procedures for responding to security incidents in a coordinated and effective manner</a:t>
            </a:r>
          </a:p>
        </p:txBody>
      </p:sp>
      <p:sp>
        <p:nvSpPr>
          <p:cNvPr id="12" name="Rectangle 11"/>
          <p:cNvSpPr/>
          <p:nvPr/>
        </p:nvSpPr>
        <p:spPr>
          <a:xfrm>
            <a:off x="3225700" y="1508670"/>
            <a:ext cx="2692449" cy="189696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Rectangle 12"/>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419451" y="1508670"/>
            <a:ext cx="304800" cy="304800"/>
          </a:xfrm>
          <a:prstGeom prst="rect">
            <a:avLst/>
          </a:prstGeom>
          <a:noFill/>
          <a:ln>
            <a:noFill/>
          </a:ln>
        </p:spPr>
        <p:txBody>
          <a:bodyPr wrap="square" bIns="0" lIns="0" rIns="0" tIns="0" anchor="t">
            <a:spAutoFit/>
          </a:bodyPr>
          <a:lstStyle/>
          <a:p>
            <a:pPr algn="ctr"/>
          </a:p>
        </p:txBody>
      </p:sp>
      <p:pic>
        <p:nvPicPr>
          <p:cNvPr id="15" name="Picture 14" descr="tmphbfcgjgm.png"/>
          <p:cNvPicPr>
            <a:picLocks noChangeAspect="1"/>
          </p:cNvPicPr>
          <p:nvPr/>
        </p:nvPicPr>
        <p:blipFill>
          <a:blip r:embed="rId3"/>
          <a:stretch>
            <a:fillRect/>
          </a:stretch>
        </p:blipFill>
        <p:spPr>
          <a:xfrm>
            <a:off x="4419451" y="1508670"/>
            <a:ext cx="304800" cy="304800"/>
          </a:xfrm>
          <a:prstGeom prst="rect">
            <a:avLst/>
          </a:prstGeom>
        </p:spPr>
      </p:pic>
      <p:sp>
        <p:nvSpPr>
          <p:cNvPr id="16" name="TextBox 15"/>
          <p:cNvSpPr txBox="1"/>
          <p:nvPr/>
        </p:nvSpPr>
        <p:spPr>
          <a:xfrm>
            <a:off x="3225700" y="1965870"/>
            <a:ext cx="269244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Incident Handling Procedures</a:t>
            </a:r>
          </a:p>
          <a:p>
            <a:pPr algn="ctr">
              <a:spcAft>
                <a:spcPts val="1200"/>
              </a:spcAft>
            </a:pPr>
            <a:r>
              <a:rPr b="0" i="0" sz="1300">
                <a:solidFill>
                  <a:srgbClr val="616161"/>
                </a:solidFill>
                <a:latin typeface="Proxima Nova"/>
              </a:rPr>
              <a:t>Establishing step-by-step guidelines for detecting, analyzing, containing, eradicating, and recovering from security breaches or incidents</a:t>
            </a:r>
          </a:p>
        </p:txBody>
      </p:sp>
      <p:sp>
        <p:nvSpPr>
          <p:cNvPr id="17" name="Rectangle 16"/>
          <p:cNvSpPr/>
          <p:nvPr/>
        </p:nvSpPr>
        <p:spPr>
          <a:xfrm>
            <a:off x="6222950" y="1508670"/>
            <a:ext cx="2692300" cy="189696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8" name="Rectangle 17"/>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9" name="TextBox 18"/>
          <p:cNvSpPr txBox="1"/>
          <p:nvPr/>
        </p:nvSpPr>
        <p:spPr>
          <a:xfrm>
            <a:off x="7416700" y="1508670"/>
            <a:ext cx="304800" cy="304800"/>
          </a:xfrm>
          <a:prstGeom prst="rect">
            <a:avLst/>
          </a:prstGeom>
          <a:noFill/>
          <a:ln>
            <a:noFill/>
          </a:ln>
        </p:spPr>
        <p:txBody>
          <a:bodyPr wrap="square" bIns="0" lIns="0" rIns="0" tIns="0" anchor="t">
            <a:spAutoFit/>
          </a:bodyPr>
          <a:lstStyle/>
          <a:p>
            <a:pPr algn="ctr"/>
          </a:p>
        </p:txBody>
      </p:sp>
      <p:pic>
        <p:nvPicPr>
          <p:cNvPr id="20" name="Picture 19" descr="tmpg8yfb9pi.png"/>
          <p:cNvPicPr>
            <a:picLocks noChangeAspect="1"/>
          </p:cNvPicPr>
          <p:nvPr/>
        </p:nvPicPr>
        <p:blipFill>
          <a:blip r:embed="rId4"/>
          <a:stretch>
            <a:fillRect/>
          </a:stretch>
        </p:blipFill>
        <p:spPr>
          <a:xfrm>
            <a:off x="7416700" y="1508670"/>
            <a:ext cx="304800" cy="304800"/>
          </a:xfrm>
          <a:prstGeom prst="rect">
            <a:avLst/>
          </a:prstGeom>
        </p:spPr>
      </p:pic>
      <p:sp>
        <p:nvSpPr>
          <p:cNvPr id="21" name="TextBox 20"/>
          <p:cNvSpPr txBox="1"/>
          <p:nvPr/>
        </p:nvSpPr>
        <p:spPr>
          <a:xfrm>
            <a:off x="622295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Communication Protocols</a:t>
            </a:r>
          </a:p>
          <a:p>
            <a:pPr algn="ctr">
              <a:spcAft>
                <a:spcPts val="1200"/>
              </a:spcAft>
            </a:pPr>
            <a:r>
              <a:rPr b="0" i="0" sz="1300">
                <a:solidFill>
                  <a:srgbClr val="616161"/>
                </a:solidFill>
                <a:latin typeface="Proxima Nova"/>
              </a:rPr>
              <a:t>Defining communication channels and protocols for internal and external stakeholders to ensure timely and accurate dissemination of information during security incidents</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Regulatory Compliance: Meeting Industry Standards</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215592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Rectangle 6"/>
          <p:cNvSpPr/>
          <p:nvPr/>
        </p:nvSpPr>
        <p:spPr>
          <a:xfrm>
            <a:off x="228600" y="1508670"/>
            <a:ext cx="4190999" cy="8227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228600" y="1508670"/>
            <a:ext cx="419099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Compliance Requirements</a:t>
            </a:r>
          </a:p>
          <a:p>
            <a:pPr algn="ctr">
              <a:spcAft>
                <a:spcPts val="1200"/>
              </a:spcAft>
            </a:pPr>
            <a:r>
              <a:rPr b="0" i="0" sz="1300">
                <a:solidFill>
                  <a:srgbClr val="616161"/>
                </a:solidFill>
                <a:latin typeface="Proxima Nova"/>
              </a:rPr>
              <a:t>Adhering to industry-specific regulations, standards, and frameworks to protect sensitive data and maintain trust with customers and stakeholders</a:t>
            </a:r>
          </a:p>
        </p:txBody>
      </p:sp>
      <p:sp>
        <p:nvSpPr>
          <p:cNvPr id="9" name="Rectangle 8"/>
          <p:cNvSpPr/>
          <p:nvPr/>
        </p:nvSpPr>
        <p:spPr>
          <a:xfrm>
            <a:off x="4724400" y="1508670"/>
            <a:ext cx="4190999" cy="8227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4724400" y="1508670"/>
            <a:ext cx="419099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Data Protection Laws</a:t>
            </a:r>
          </a:p>
          <a:p>
            <a:pPr algn="ctr">
              <a:spcAft>
                <a:spcPts val="1200"/>
              </a:spcAft>
            </a:pPr>
            <a:r>
              <a:rPr b="0" i="0" sz="1300">
                <a:solidFill>
                  <a:srgbClr val="616161"/>
                </a:solidFill>
                <a:latin typeface="Proxima Nova"/>
              </a:rPr>
              <a:t>Understanding and complying with data privacy laws such as GDPR, HIPAA, and CCPA to safeguard personal information and prevent data breaches</a:t>
            </a:r>
          </a:p>
        </p:txBody>
      </p:sp>
      <p:sp>
        <p:nvSpPr>
          <p:cNvPr id="11" name="Rectangle 10"/>
          <p:cNvSpPr/>
          <p:nvPr/>
        </p:nvSpPr>
        <p:spPr>
          <a:xfrm>
            <a:off x="228600" y="2636192"/>
            <a:ext cx="4190999" cy="10284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228600" y="2636192"/>
            <a:ext cx="419099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Industry Regulations</a:t>
            </a:r>
          </a:p>
          <a:p>
            <a:pPr algn="ctr">
              <a:spcAft>
                <a:spcPts val="1200"/>
              </a:spcAft>
            </a:pPr>
            <a:r>
              <a:rPr b="0" i="0" sz="1300">
                <a:solidFill>
                  <a:srgbClr val="616161"/>
                </a:solidFill>
                <a:latin typeface="Proxima Nova"/>
              </a:rPr>
              <a:t>Following sector-specific regulations and guidelines to ensure the secure handling and storage of confidential data in compliance with industry standards</a:t>
            </a:r>
          </a:p>
        </p:txBody>
      </p:sp>
      <p:sp>
        <p:nvSpPr>
          <p:cNvPr id="13" name="Rectangle 12"/>
          <p:cNvSpPr/>
          <p:nvPr/>
        </p:nvSpPr>
        <p:spPr>
          <a:xfrm>
            <a:off x="4724400" y="2636192"/>
            <a:ext cx="4190999" cy="10284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2636192"/>
            <a:ext cx="419099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Certification Processes</a:t>
            </a:r>
          </a:p>
          <a:p>
            <a:pPr algn="ctr">
              <a:spcAft>
                <a:spcPts val="1200"/>
              </a:spcAft>
            </a:pPr>
            <a:r>
              <a:rPr b="0" i="0" sz="1300">
                <a:solidFill>
                  <a:srgbClr val="616161"/>
                </a:solidFill>
                <a:latin typeface="Proxima Nova"/>
              </a:rPr>
              <a:t>Obtaining certifications and audits to demonstrate compliance with data protection regulations and industry standards, enhancing transparency and accountability</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Digital Resilience: Adapting to Cyber Threats</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1691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Rectangle 6"/>
          <p:cNvSpPr/>
          <p:nvPr/>
        </p:nvSpPr>
        <p:spPr>
          <a:xfrm>
            <a:off x="228600" y="1508670"/>
            <a:ext cx="2692300" cy="1691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1422350" y="1508670"/>
            <a:ext cx="304800" cy="304800"/>
          </a:xfrm>
          <a:prstGeom prst="rect">
            <a:avLst/>
          </a:prstGeom>
          <a:noFill/>
          <a:ln>
            <a:noFill/>
          </a:ln>
        </p:spPr>
        <p:txBody>
          <a:bodyPr wrap="square" bIns="0" lIns="0" rIns="0" tIns="0" anchor="t">
            <a:spAutoFit/>
          </a:bodyPr>
          <a:lstStyle/>
          <a:p>
            <a:pPr algn="ctr"/>
          </a:p>
        </p:txBody>
      </p:sp>
      <p:pic>
        <p:nvPicPr>
          <p:cNvPr id="10" name="Picture 9" descr="tmpip6ikpa6.png"/>
          <p:cNvPicPr>
            <a:picLocks noChangeAspect="1"/>
          </p:cNvPicPr>
          <p:nvPr/>
        </p:nvPicPr>
        <p:blipFill>
          <a:blip r:embed="rId2"/>
          <a:stretch>
            <a:fillRect/>
          </a:stretch>
        </p:blipFill>
        <p:spPr>
          <a:xfrm>
            <a:off x="1422350" y="1508670"/>
            <a:ext cx="304800" cy="304800"/>
          </a:xfrm>
          <a:prstGeom prst="rect">
            <a:avLst/>
          </a:prstGeom>
        </p:spPr>
      </p:pic>
      <p:sp>
        <p:nvSpPr>
          <p:cNvPr id="11" name="TextBox 10"/>
          <p:cNvSpPr txBox="1"/>
          <p:nvPr/>
        </p:nvSpPr>
        <p:spPr>
          <a:xfrm>
            <a:off x="22860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Resilience Strategies</a:t>
            </a:r>
          </a:p>
          <a:p>
            <a:pPr algn="ctr">
              <a:spcAft>
                <a:spcPts val="1200"/>
              </a:spcAft>
            </a:pPr>
            <a:r>
              <a:rPr b="0" i="0" sz="1300">
                <a:solidFill>
                  <a:srgbClr val="616161"/>
                </a:solidFill>
                <a:latin typeface="Proxima Nova"/>
              </a:rPr>
              <a:t>Implementing redundancy, disaster recovery plans, incident response testing, and continuous monitoring to ensure business continuity in the face of cyber incidents</a:t>
            </a:r>
          </a:p>
        </p:txBody>
      </p:sp>
      <p:sp>
        <p:nvSpPr>
          <p:cNvPr id="12" name="Rectangle 11"/>
          <p:cNvSpPr/>
          <p:nvPr/>
        </p:nvSpPr>
        <p:spPr>
          <a:xfrm>
            <a:off x="3225700" y="1508670"/>
            <a:ext cx="2692449" cy="1691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Rectangle 12"/>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419451" y="1508670"/>
            <a:ext cx="304800" cy="304800"/>
          </a:xfrm>
          <a:prstGeom prst="rect">
            <a:avLst/>
          </a:prstGeom>
          <a:noFill/>
          <a:ln>
            <a:noFill/>
          </a:ln>
        </p:spPr>
        <p:txBody>
          <a:bodyPr wrap="square" bIns="0" lIns="0" rIns="0" tIns="0" anchor="t">
            <a:spAutoFit/>
          </a:bodyPr>
          <a:lstStyle/>
          <a:p>
            <a:pPr algn="ctr"/>
          </a:p>
        </p:txBody>
      </p:sp>
      <p:pic>
        <p:nvPicPr>
          <p:cNvPr id="15" name="Picture 14" descr="tmpv5ood24h.png"/>
          <p:cNvPicPr>
            <a:picLocks noChangeAspect="1"/>
          </p:cNvPicPr>
          <p:nvPr/>
        </p:nvPicPr>
        <p:blipFill>
          <a:blip r:embed="rId3"/>
          <a:stretch>
            <a:fillRect/>
          </a:stretch>
        </p:blipFill>
        <p:spPr>
          <a:xfrm>
            <a:off x="4419451" y="1508670"/>
            <a:ext cx="304800" cy="304800"/>
          </a:xfrm>
          <a:prstGeom prst="rect">
            <a:avLst/>
          </a:prstGeom>
        </p:spPr>
      </p:pic>
      <p:sp>
        <p:nvSpPr>
          <p:cNvPr id="16" name="TextBox 15"/>
          <p:cNvSpPr txBox="1"/>
          <p:nvPr/>
        </p:nvSpPr>
        <p:spPr>
          <a:xfrm>
            <a:off x="3225700" y="1965870"/>
            <a:ext cx="269244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Adapting to New Threats</a:t>
            </a:r>
          </a:p>
          <a:p>
            <a:pPr algn="ctr">
              <a:spcAft>
                <a:spcPts val="1200"/>
              </a:spcAft>
            </a:pPr>
            <a:r>
              <a:rPr b="0" i="0" sz="1300">
                <a:solidFill>
                  <a:srgbClr val="616161"/>
                </a:solidFill>
                <a:latin typeface="Proxima Nova"/>
              </a:rPr>
              <a:t>Staying informed about emerging cyber threats, trends, and attack vectors to proactively adjust security measures and defenses accordingly</a:t>
            </a:r>
          </a:p>
        </p:txBody>
      </p:sp>
      <p:sp>
        <p:nvSpPr>
          <p:cNvPr id="17" name="Rectangle 16"/>
          <p:cNvSpPr/>
          <p:nvPr/>
        </p:nvSpPr>
        <p:spPr>
          <a:xfrm>
            <a:off x="6222950" y="1508670"/>
            <a:ext cx="2692300" cy="1691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8" name="Rectangle 17"/>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9" name="TextBox 18"/>
          <p:cNvSpPr txBox="1"/>
          <p:nvPr/>
        </p:nvSpPr>
        <p:spPr>
          <a:xfrm>
            <a:off x="7416700" y="1508670"/>
            <a:ext cx="304800" cy="304800"/>
          </a:xfrm>
          <a:prstGeom prst="rect">
            <a:avLst/>
          </a:prstGeom>
          <a:noFill/>
          <a:ln>
            <a:noFill/>
          </a:ln>
        </p:spPr>
        <p:txBody>
          <a:bodyPr wrap="square" bIns="0" lIns="0" rIns="0" tIns="0" anchor="t">
            <a:spAutoFit/>
          </a:bodyPr>
          <a:lstStyle/>
          <a:p>
            <a:pPr algn="ctr"/>
          </a:p>
        </p:txBody>
      </p:sp>
      <p:pic>
        <p:nvPicPr>
          <p:cNvPr id="20" name="Picture 19" descr="tmp586c3397.png"/>
          <p:cNvPicPr>
            <a:picLocks noChangeAspect="1"/>
          </p:cNvPicPr>
          <p:nvPr/>
        </p:nvPicPr>
        <p:blipFill>
          <a:blip r:embed="rId4"/>
          <a:stretch>
            <a:fillRect/>
          </a:stretch>
        </p:blipFill>
        <p:spPr>
          <a:xfrm>
            <a:off x="7416700" y="1508670"/>
            <a:ext cx="304800" cy="304800"/>
          </a:xfrm>
          <a:prstGeom prst="rect">
            <a:avLst/>
          </a:prstGeom>
        </p:spPr>
      </p:pic>
      <p:sp>
        <p:nvSpPr>
          <p:cNvPr id="21" name="TextBox 20"/>
          <p:cNvSpPr txBox="1"/>
          <p:nvPr/>
        </p:nvSpPr>
        <p:spPr>
          <a:xfrm>
            <a:off x="622295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Continuous Improvement</a:t>
            </a:r>
          </a:p>
          <a:p>
            <a:pPr algn="ctr">
              <a:spcAft>
                <a:spcPts val="1200"/>
              </a:spcAft>
            </a:pPr>
            <a:r>
              <a:rPr b="0" i="0" sz="1300">
                <a:solidFill>
                  <a:srgbClr val="616161"/>
                </a:solidFill>
                <a:latin typeface="Proxima Nova"/>
              </a:rPr>
              <a:t>Regularly assessing and enhancing cybersecurity measures, policies, and technologies to stay ahead of evolving threats and vulnerabilities</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Security Certification Processes</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1691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Rectangle 6"/>
          <p:cNvSpPr/>
          <p:nvPr/>
        </p:nvSpPr>
        <p:spPr>
          <a:xfrm>
            <a:off x="228600" y="1508670"/>
            <a:ext cx="2692300" cy="1691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1422350" y="1508670"/>
            <a:ext cx="304800" cy="304800"/>
          </a:xfrm>
          <a:prstGeom prst="rect">
            <a:avLst/>
          </a:prstGeom>
          <a:noFill/>
          <a:ln>
            <a:noFill/>
          </a:ln>
        </p:spPr>
        <p:txBody>
          <a:bodyPr wrap="square" bIns="0" lIns="0" rIns="0" tIns="0" anchor="t">
            <a:spAutoFit/>
          </a:bodyPr>
          <a:lstStyle/>
          <a:p>
            <a:pPr algn="ctr"/>
          </a:p>
        </p:txBody>
      </p:sp>
      <p:pic>
        <p:nvPicPr>
          <p:cNvPr id="10" name="Picture 9" descr="tmpi1pljtrf.png"/>
          <p:cNvPicPr>
            <a:picLocks noChangeAspect="1"/>
          </p:cNvPicPr>
          <p:nvPr/>
        </p:nvPicPr>
        <p:blipFill>
          <a:blip r:embed="rId2"/>
          <a:stretch>
            <a:fillRect/>
          </a:stretch>
        </p:blipFill>
        <p:spPr>
          <a:xfrm>
            <a:off x="1422350" y="1508670"/>
            <a:ext cx="304800" cy="304800"/>
          </a:xfrm>
          <a:prstGeom prst="rect">
            <a:avLst/>
          </a:prstGeom>
        </p:spPr>
      </p:pic>
      <p:sp>
        <p:nvSpPr>
          <p:cNvPr id="11" name="TextBox 10"/>
          <p:cNvSpPr txBox="1"/>
          <p:nvPr/>
        </p:nvSpPr>
        <p:spPr>
          <a:xfrm>
            <a:off x="22860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Certification Requirements</a:t>
            </a:r>
          </a:p>
          <a:p>
            <a:pPr algn="ctr">
              <a:spcAft>
                <a:spcPts val="1200"/>
              </a:spcAft>
            </a:pPr>
            <a:r>
              <a:rPr b="0" i="0" sz="1300">
                <a:solidFill>
                  <a:srgbClr val="616161"/>
                </a:solidFill>
                <a:latin typeface="Proxima Nova"/>
              </a:rPr>
              <a:t>Understanding and meeting industry-specific security certification requirements to demonstrate compliance and credibility</a:t>
            </a:r>
          </a:p>
        </p:txBody>
      </p:sp>
      <p:sp>
        <p:nvSpPr>
          <p:cNvPr id="12" name="Rectangle 11"/>
          <p:cNvSpPr/>
          <p:nvPr/>
        </p:nvSpPr>
        <p:spPr>
          <a:xfrm>
            <a:off x="3225700" y="1508670"/>
            <a:ext cx="2692449" cy="1691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Rectangle 12"/>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419451" y="1508670"/>
            <a:ext cx="304800" cy="304800"/>
          </a:xfrm>
          <a:prstGeom prst="rect">
            <a:avLst/>
          </a:prstGeom>
          <a:noFill/>
          <a:ln>
            <a:noFill/>
          </a:ln>
        </p:spPr>
        <p:txBody>
          <a:bodyPr wrap="square" bIns="0" lIns="0" rIns="0" tIns="0" anchor="t">
            <a:spAutoFit/>
          </a:bodyPr>
          <a:lstStyle/>
          <a:p>
            <a:pPr algn="ctr"/>
          </a:p>
        </p:txBody>
      </p:sp>
      <p:pic>
        <p:nvPicPr>
          <p:cNvPr id="15" name="Picture 14" descr="tmppq1uq1u4.png"/>
          <p:cNvPicPr>
            <a:picLocks noChangeAspect="1"/>
          </p:cNvPicPr>
          <p:nvPr/>
        </p:nvPicPr>
        <p:blipFill>
          <a:blip r:embed="rId3"/>
          <a:stretch>
            <a:fillRect/>
          </a:stretch>
        </p:blipFill>
        <p:spPr>
          <a:xfrm>
            <a:off x="4419451" y="1508670"/>
            <a:ext cx="304800" cy="304800"/>
          </a:xfrm>
          <a:prstGeom prst="rect">
            <a:avLst/>
          </a:prstGeom>
        </p:spPr>
      </p:pic>
      <p:sp>
        <p:nvSpPr>
          <p:cNvPr id="16" name="TextBox 15"/>
          <p:cNvSpPr txBox="1"/>
          <p:nvPr/>
        </p:nvSpPr>
        <p:spPr>
          <a:xfrm>
            <a:off x="3225700" y="1965870"/>
            <a:ext cx="269244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Validation Process</a:t>
            </a:r>
          </a:p>
          <a:p>
            <a:pPr algn="ctr">
              <a:spcAft>
                <a:spcPts val="1200"/>
              </a:spcAft>
            </a:pPr>
            <a:r>
              <a:rPr b="0" i="0" sz="1300">
                <a:solidFill>
                  <a:srgbClr val="616161"/>
                </a:solidFill>
                <a:latin typeface="Proxima Nova"/>
              </a:rPr>
              <a:t>The process of validation and certification to ensure that security measures meet industry standards and best practices</a:t>
            </a:r>
          </a:p>
        </p:txBody>
      </p:sp>
      <p:sp>
        <p:nvSpPr>
          <p:cNvPr id="17" name="Rectangle 16"/>
          <p:cNvSpPr/>
          <p:nvPr/>
        </p:nvSpPr>
        <p:spPr>
          <a:xfrm>
            <a:off x="6222950" y="1508670"/>
            <a:ext cx="2692300" cy="1691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8" name="Rectangle 17"/>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9" name="TextBox 18"/>
          <p:cNvSpPr txBox="1"/>
          <p:nvPr/>
        </p:nvSpPr>
        <p:spPr>
          <a:xfrm>
            <a:off x="7416700" y="1508670"/>
            <a:ext cx="304800" cy="304800"/>
          </a:xfrm>
          <a:prstGeom prst="rect">
            <a:avLst/>
          </a:prstGeom>
          <a:noFill/>
          <a:ln>
            <a:noFill/>
          </a:ln>
        </p:spPr>
        <p:txBody>
          <a:bodyPr wrap="square" bIns="0" lIns="0" rIns="0" tIns="0" anchor="t">
            <a:spAutoFit/>
          </a:bodyPr>
          <a:lstStyle/>
          <a:p>
            <a:pPr algn="ctr"/>
          </a:p>
        </p:txBody>
      </p:sp>
      <p:pic>
        <p:nvPicPr>
          <p:cNvPr id="20" name="Picture 19" descr="image.png"/>
          <p:cNvPicPr>
            <a:picLocks noChangeAspect="1"/>
          </p:cNvPicPr>
          <p:nvPr/>
        </p:nvPicPr>
        <p:blipFill>
          <a:blip r:embed="rId4"/>
          <a:stretch>
            <a:fillRect/>
          </a:stretch>
        </p:blipFill>
        <p:spPr>
          <a:xfrm>
            <a:off x="7416700" y="1508670"/>
            <a:ext cx="304800" cy="304800"/>
          </a:xfrm>
          <a:prstGeom prst="rect">
            <a:avLst/>
          </a:prstGeom>
        </p:spPr>
      </p:pic>
      <p:sp>
        <p:nvSpPr>
          <p:cNvPr id="21" name="TextBox 20"/>
          <p:cNvSpPr txBox="1"/>
          <p:nvPr/>
        </p:nvSpPr>
        <p:spPr>
          <a:xfrm>
            <a:off x="622295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Continuous Improvement</a:t>
            </a:r>
          </a:p>
          <a:p>
            <a:pPr algn="ctr">
              <a:spcAft>
                <a:spcPts val="1200"/>
              </a:spcAft>
            </a:pPr>
            <a:r>
              <a:rPr b="0" i="0" sz="1300">
                <a:solidFill>
                  <a:srgbClr val="616161"/>
                </a:solidFill>
                <a:latin typeface="Proxima Nova"/>
              </a:rPr>
              <a:t>Implementing feedback from certification processes to enhance cybersecurity posture and continuously improve security measures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Digital Resilience Strategies</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5" name="Rectangle 4"/>
          <p:cNvSpPr/>
          <p:nvPr/>
        </p:nvSpPr>
        <p:spPr>
          <a:xfrm>
            <a:off x="228600" y="1508670"/>
            <a:ext cx="8686800" cy="29634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4190999" cy="29634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228600" y="1508670"/>
            <a:ext cx="4190999" cy="2963465"/>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Resilience Planning:</a:t>
            </a:r>
            <a:r>
              <a:rPr b="0" i="0" sz="1300">
                <a:solidFill>
                  <a:srgbClr val="616161"/>
                </a:solidFill>
                <a:latin typeface="Proxima Nova"/>
              </a:rPr>
              <a:t> Developing strategies and plans to withstand and recover from cyber attacks, ensuring business continuity and data protection</a:t>
            </a:r>
          </a:p>
          <a:p>
            <a:pPr lvl="1" algn="l" marL="228600" indent="-91440">
              <a:spcBef>
                <a:spcPts val="1200"/>
              </a:spcBef>
              <a:spcAft>
                <a:spcPts val="0"/>
              </a:spcAft>
              <a:buSzPct val="100000"/>
              <a:buFont typeface="Arial"/>
              <a:buChar char="•"/>
            </a:pPr>
            <a:r>
              <a:rPr b="1" i="0" sz="1300">
                <a:solidFill>
                  <a:srgbClr val="616161"/>
                </a:solidFill>
                <a:latin typeface="Proxima Nova"/>
              </a:rPr>
              <a:t>Adapting to New Threats:</a:t>
            </a:r>
            <a:r>
              <a:rPr b="0" i="0" sz="1300">
                <a:solidFill>
                  <a:srgbClr val="616161"/>
                </a:solidFill>
                <a:latin typeface="Proxima Nova"/>
              </a:rPr>
              <a:t> Remaining agile and responsive to emerging cyber threats by continuously updating security measures and incident response plans</a:t>
            </a:r>
          </a:p>
          <a:p>
            <a:pPr lvl="1" algn="l" marL="228600" indent="-91440">
              <a:spcBef>
                <a:spcPts val="1200"/>
              </a:spcBef>
              <a:spcAft>
                <a:spcPts val="0"/>
              </a:spcAft>
              <a:buSzPct val="100000"/>
              <a:buFont typeface="Arial"/>
              <a:buChar char="•"/>
            </a:pPr>
            <a:r>
              <a:rPr b="1" i="0" sz="1300">
                <a:solidFill>
                  <a:srgbClr val="616161"/>
                </a:solidFill>
                <a:latin typeface="Proxima Nova"/>
              </a:rPr>
              <a:t>Continuous Improvement:</a:t>
            </a:r>
            <a:r>
              <a:rPr b="0" i="0" sz="1300">
                <a:solidFill>
                  <a:srgbClr val="616161"/>
                </a:solidFill>
                <a:latin typeface="Proxima Nova"/>
              </a:rPr>
              <a:t> Evaluating and enhancing digital resilience strategies to address evolving cyber threats and strengthen overall cybersecurity posture</a:t>
            </a:r>
          </a:p>
        </p:txBody>
      </p:sp>
      <p:sp>
        <p:nvSpPr>
          <p:cNvPr id="8" name="Rectangle 7"/>
          <p:cNvSpPr/>
          <p:nvPr/>
        </p:nvSpPr>
        <p:spPr>
          <a:xfrm>
            <a:off x="4724400" y="1508670"/>
            <a:ext cx="4190999" cy="29634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724400" y="1508670"/>
            <a:ext cx="4190999" cy="2359372"/>
          </a:xfrm>
          <a:prstGeom prst="rect">
            <a:avLst/>
          </a:prstGeom>
          <a:noFill/>
          <a:ln>
            <a:noFill/>
          </a:ln>
        </p:spPr>
        <p:txBody>
          <a:bodyPr wrap="square" bIns="0" lIns="0" rIns="0" tIns="0" anchor="t">
            <a:spAutoFit/>
          </a:bodyPr>
          <a:lstStyle/>
          <a:p>
            <a:pPr algn="l"/>
          </a:p>
        </p:txBody>
      </p:sp>
      <p:pic>
        <p:nvPicPr>
          <p:cNvPr id="10" name="Picture 9" descr="tmp0ehsdh1b.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4724400" y="3944242"/>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Petter Lagson on Unsplash</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Agenda</a:t>
            </a:r>
          </a:p>
        </p:txBody>
      </p:sp>
      <p:sp>
        <p:nvSpPr>
          <p:cNvPr id="3" name="Rectangle 2"/>
          <p:cNvSpPr/>
          <p:nvPr/>
        </p:nvSpPr>
        <p:spPr>
          <a:xfrm>
            <a:off x="228600" y="685800"/>
            <a:ext cx="8686800" cy="4343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685800"/>
            <a:ext cx="8686800" cy="4343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5" name="Rectangle 4"/>
          <p:cNvSpPr/>
          <p:nvPr/>
        </p:nvSpPr>
        <p:spPr>
          <a:xfrm>
            <a:off x="914400" y="685800"/>
            <a:ext cx="73152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1066800" y="6858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Rectangle 6"/>
          <p:cNvSpPr/>
          <p:nvPr/>
        </p:nvSpPr>
        <p:spPr>
          <a:xfrm>
            <a:off x="1066800" y="6858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1162050" y="6858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Rounded Rectangle 8"/>
          <p:cNvSpPr/>
          <p:nvPr/>
        </p:nvSpPr>
        <p:spPr>
          <a:xfrm>
            <a:off x="1066800" y="6858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1066800" y="6858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1</a:t>
            </a:r>
          </a:p>
        </p:txBody>
      </p:sp>
      <p:sp>
        <p:nvSpPr>
          <p:cNvPr id="11" name="Rectangle 10"/>
          <p:cNvSpPr/>
          <p:nvPr/>
        </p:nvSpPr>
        <p:spPr>
          <a:xfrm>
            <a:off x="1295400" y="6858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Rectangle 11"/>
          <p:cNvSpPr/>
          <p:nvPr/>
        </p:nvSpPr>
        <p:spPr>
          <a:xfrm>
            <a:off x="1447800" y="6858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1447800" y="685800"/>
            <a:ext cx="66294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Introduction: Cybersecurity Posture Enhancement</a:t>
            </a:r>
          </a:p>
        </p:txBody>
      </p:sp>
      <p:sp>
        <p:nvSpPr>
          <p:cNvPr id="14" name="Rectangle 13"/>
          <p:cNvSpPr/>
          <p:nvPr/>
        </p:nvSpPr>
        <p:spPr>
          <a:xfrm>
            <a:off x="1066800" y="9525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Rectangle 14"/>
          <p:cNvSpPr/>
          <p:nvPr/>
        </p:nvSpPr>
        <p:spPr>
          <a:xfrm>
            <a:off x="1066800" y="9525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Rectangle 15"/>
          <p:cNvSpPr/>
          <p:nvPr/>
        </p:nvSpPr>
        <p:spPr>
          <a:xfrm>
            <a:off x="1162050" y="9525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7" name="Rounded Rectangle 16"/>
          <p:cNvSpPr/>
          <p:nvPr/>
        </p:nvSpPr>
        <p:spPr>
          <a:xfrm>
            <a:off x="1066800" y="9525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8" name="TextBox 17"/>
          <p:cNvSpPr txBox="1"/>
          <p:nvPr/>
        </p:nvSpPr>
        <p:spPr>
          <a:xfrm>
            <a:off x="1066800" y="9525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2</a:t>
            </a:r>
          </a:p>
        </p:txBody>
      </p:sp>
      <p:sp>
        <p:nvSpPr>
          <p:cNvPr id="19" name="Rectangle 18"/>
          <p:cNvSpPr/>
          <p:nvPr/>
        </p:nvSpPr>
        <p:spPr>
          <a:xfrm>
            <a:off x="1295400" y="9525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Rectangle 19"/>
          <p:cNvSpPr/>
          <p:nvPr/>
        </p:nvSpPr>
        <p:spPr>
          <a:xfrm>
            <a:off x="1447800" y="9525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1447800" y="952500"/>
            <a:ext cx="66294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Understanding Cybersecurity: Key Concepts</a:t>
            </a:r>
          </a:p>
        </p:txBody>
      </p:sp>
      <p:sp>
        <p:nvSpPr>
          <p:cNvPr id="22" name="Rectangle 21"/>
          <p:cNvSpPr/>
          <p:nvPr/>
        </p:nvSpPr>
        <p:spPr>
          <a:xfrm>
            <a:off x="1066800" y="12192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3" name="Rectangle 22"/>
          <p:cNvSpPr/>
          <p:nvPr/>
        </p:nvSpPr>
        <p:spPr>
          <a:xfrm>
            <a:off x="1066800" y="12192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4" name="Rectangle 23"/>
          <p:cNvSpPr/>
          <p:nvPr/>
        </p:nvSpPr>
        <p:spPr>
          <a:xfrm>
            <a:off x="1162050" y="12192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5" name="Rounded Rectangle 24"/>
          <p:cNvSpPr/>
          <p:nvPr/>
        </p:nvSpPr>
        <p:spPr>
          <a:xfrm>
            <a:off x="1066800" y="12192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6" name="TextBox 25"/>
          <p:cNvSpPr txBox="1"/>
          <p:nvPr/>
        </p:nvSpPr>
        <p:spPr>
          <a:xfrm>
            <a:off x="1066800" y="12192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3</a:t>
            </a:r>
          </a:p>
        </p:txBody>
      </p:sp>
      <p:sp>
        <p:nvSpPr>
          <p:cNvPr id="27" name="Rectangle 26"/>
          <p:cNvSpPr/>
          <p:nvPr/>
        </p:nvSpPr>
        <p:spPr>
          <a:xfrm>
            <a:off x="1295400" y="12192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8" name="Rectangle 27"/>
          <p:cNvSpPr/>
          <p:nvPr/>
        </p:nvSpPr>
        <p:spPr>
          <a:xfrm>
            <a:off x="1447800" y="12192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9" name="TextBox 28"/>
          <p:cNvSpPr txBox="1"/>
          <p:nvPr/>
        </p:nvSpPr>
        <p:spPr>
          <a:xfrm>
            <a:off x="1447800" y="1219200"/>
            <a:ext cx="66294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Risk Analysis: Importance and Process</a:t>
            </a:r>
          </a:p>
        </p:txBody>
      </p:sp>
      <p:sp>
        <p:nvSpPr>
          <p:cNvPr id="30" name="Rectangle 29"/>
          <p:cNvSpPr/>
          <p:nvPr/>
        </p:nvSpPr>
        <p:spPr>
          <a:xfrm>
            <a:off x="1066800" y="14859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1" name="Rectangle 30"/>
          <p:cNvSpPr/>
          <p:nvPr/>
        </p:nvSpPr>
        <p:spPr>
          <a:xfrm>
            <a:off x="1066800" y="14859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2" name="Rectangle 31"/>
          <p:cNvSpPr/>
          <p:nvPr/>
        </p:nvSpPr>
        <p:spPr>
          <a:xfrm>
            <a:off x="1162050" y="14859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3" name="Rounded Rectangle 32"/>
          <p:cNvSpPr/>
          <p:nvPr/>
        </p:nvSpPr>
        <p:spPr>
          <a:xfrm>
            <a:off x="1066800" y="14859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4" name="TextBox 33"/>
          <p:cNvSpPr txBox="1"/>
          <p:nvPr/>
        </p:nvSpPr>
        <p:spPr>
          <a:xfrm>
            <a:off x="1066800" y="14859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4</a:t>
            </a:r>
          </a:p>
        </p:txBody>
      </p:sp>
      <p:sp>
        <p:nvSpPr>
          <p:cNvPr id="35" name="Rectangle 34"/>
          <p:cNvSpPr/>
          <p:nvPr/>
        </p:nvSpPr>
        <p:spPr>
          <a:xfrm>
            <a:off x="1295400" y="14859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6" name="Rectangle 35"/>
          <p:cNvSpPr/>
          <p:nvPr/>
        </p:nvSpPr>
        <p:spPr>
          <a:xfrm>
            <a:off x="1447800" y="14859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7" name="TextBox 36"/>
          <p:cNvSpPr txBox="1"/>
          <p:nvPr/>
        </p:nvSpPr>
        <p:spPr>
          <a:xfrm>
            <a:off x="1447800" y="1485900"/>
            <a:ext cx="66294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Backup Systems: Critical Importance</a:t>
            </a:r>
          </a:p>
        </p:txBody>
      </p:sp>
      <p:sp>
        <p:nvSpPr>
          <p:cNvPr id="38" name="Rectangle 37"/>
          <p:cNvSpPr/>
          <p:nvPr/>
        </p:nvSpPr>
        <p:spPr>
          <a:xfrm>
            <a:off x="1066800" y="17526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9" name="Rectangle 38"/>
          <p:cNvSpPr/>
          <p:nvPr/>
        </p:nvSpPr>
        <p:spPr>
          <a:xfrm>
            <a:off x="1066800" y="17526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0" name="Rectangle 39"/>
          <p:cNvSpPr/>
          <p:nvPr/>
        </p:nvSpPr>
        <p:spPr>
          <a:xfrm>
            <a:off x="1162050" y="17526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1" name="Rounded Rectangle 40"/>
          <p:cNvSpPr/>
          <p:nvPr/>
        </p:nvSpPr>
        <p:spPr>
          <a:xfrm>
            <a:off x="1066800" y="17526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2" name="TextBox 41"/>
          <p:cNvSpPr txBox="1"/>
          <p:nvPr/>
        </p:nvSpPr>
        <p:spPr>
          <a:xfrm>
            <a:off x="1066800" y="17526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5</a:t>
            </a:r>
          </a:p>
        </p:txBody>
      </p:sp>
      <p:sp>
        <p:nvSpPr>
          <p:cNvPr id="43" name="Rectangle 42"/>
          <p:cNvSpPr/>
          <p:nvPr/>
        </p:nvSpPr>
        <p:spPr>
          <a:xfrm>
            <a:off x="1295400" y="17526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4" name="Rectangle 43"/>
          <p:cNvSpPr/>
          <p:nvPr/>
        </p:nvSpPr>
        <p:spPr>
          <a:xfrm>
            <a:off x="1447800" y="17526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5" name="TextBox 44"/>
          <p:cNvSpPr txBox="1"/>
          <p:nvPr/>
        </p:nvSpPr>
        <p:spPr>
          <a:xfrm>
            <a:off x="1447800" y="1752600"/>
            <a:ext cx="66294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Monitoring and Surveillance: 24/7 Coverage</a:t>
            </a:r>
          </a:p>
        </p:txBody>
      </p:sp>
      <p:sp>
        <p:nvSpPr>
          <p:cNvPr id="46" name="Rectangle 45"/>
          <p:cNvSpPr/>
          <p:nvPr/>
        </p:nvSpPr>
        <p:spPr>
          <a:xfrm>
            <a:off x="1066800" y="20193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7" name="Rectangle 46"/>
          <p:cNvSpPr/>
          <p:nvPr/>
        </p:nvSpPr>
        <p:spPr>
          <a:xfrm>
            <a:off x="1066800" y="20193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8" name="Rectangle 47"/>
          <p:cNvSpPr/>
          <p:nvPr/>
        </p:nvSpPr>
        <p:spPr>
          <a:xfrm>
            <a:off x="1162050" y="20193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9" name="Rounded Rectangle 48"/>
          <p:cNvSpPr/>
          <p:nvPr/>
        </p:nvSpPr>
        <p:spPr>
          <a:xfrm>
            <a:off x="1066800" y="20193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0" name="TextBox 49"/>
          <p:cNvSpPr txBox="1"/>
          <p:nvPr/>
        </p:nvSpPr>
        <p:spPr>
          <a:xfrm>
            <a:off x="1066800" y="20193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6</a:t>
            </a:r>
          </a:p>
        </p:txBody>
      </p:sp>
      <p:sp>
        <p:nvSpPr>
          <p:cNvPr id="51" name="Rectangle 50"/>
          <p:cNvSpPr/>
          <p:nvPr/>
        </p:nvSpPr>
        <p:spPr>
          <a:xfrm>
            <a:off x="1295400" y="20193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2" name="Rectangle 51"/>
          <p:cNvSpPr/>
          <p:nvPr/>
        </p:nvSpPr>
        <p:spPr>
          <a:xfrm>
            <a:off x="1447800" y="20193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3" name="TextBox 52"/>
          <p:cNvSpPr txBox="1"/>
          <p:nvPr/>
        </p:nvSpPr>
        <p:spPr>
          <a:xfrm>
            <a:off x="1447800" y="2019300"/>
            <a:ext cx="66294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Cybersecurity Vulnerabilities: Identification and Patching</a:t>
            </a:r>
          </a:p>
        </p:txBody>
      </p:sp>
      <p:sp>
        <p:nvSpPr>
          <p:cNvPr id="54" name="Rectangle 53"/>
          <p:cNvSpPr/>
          <p:nvPr/>
        </p:nvSpPr>
        <p:spPr>
          <a:xfrm>
            <a:off x="1066800" y="22860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5" name="Rectangle 54"/>
          <p:cNvSpPr/>
          <p:nvPr/>
        </p:nvSpPr>
        <p:spPr>
          <a:xfrm>
            <a:off x="1066800" y="22860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6" name="Rectangle 55"/>
          <p:cNvSpPr/>
          <p:nvPr/>
        </p:nvSpPr>
        <p:spPr>
          <a:xfrm>
            <a:off x="1162050" y="22860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7" name="Rounded Rectangle 56"/>
          <p:cNvSpPr/>
          <p:nvPr/>
        </p:nvSpPr>
        <p:spPr>
          <a:xfrm>
            <a:off x="1066800" y="22860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8" name="TextBox 57"/>
          <p:cNvSpPr txBox="1"/>
          <p:nvPr/>
        </p:nvSpPr>
        <p:spPr>
          <a:xfrm>
            <a:off x="1066800" y="22860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7</a:t>
            </a:r>
          </a:p>
        </p:txBody>
      </p:sp>
      <p:sp>
        <p:nvSpPr>
          <p:cNvPr id="59" name="Rectangle 58"/>
          <p:cNvSpPr/>
          <p:nvPr/>
        </p:nvSpPr>
        <p:spPr>
          <a:xfrm>
            <a:off x="1295400" y="22860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0" name="Rectangle 59"/>
          <p:cNvSpPr/>
          <p:nvPr/>
        </p:nvSpPr>
        <p:spPr>
          <a:xfrm>
            <a:off x="1447800" y="22860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1" name="TextBox 60"/>
          <p:cNvSpPr txBox="1"/>
          <p:nvPr/>
        </p:nvSpPr>
        <p:spPr>
          <a:xfrm>
            <a:off x="1447800" y="2286000"/>
            <a:ext cx="66294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Security Measures: Multi-Layered Approach</a:t>
            </a:r>
          </a:p>
        </p:txBody>
      </p:sp>
      <p:sp>
        <p:nvSpPr>
          <p:cNvPr id="62" name="Rectangle 61"/>
          <p:cNvSpPr/>
          <p:nvPr/>
        </p:nvSpPr>
        <p:spPr>
          <a:xfrm>
            <a:off x="1066800" y="25527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3" name="Rectangle 62"/>
          <p:cNvSpPr/>
          <p:nvPr/>
        </p:nvSpPr>
        <p:spPr>
          <a:xfrm>
            <a:off x="1066800" y="25527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4" name="Rectangle 63"/>
          <p:cNvSpPr/>
          <p:nvPr/>
        </p:nvSpPr>
        <p:spPr>
          <a:xfrm>
            <a:off x="1162050" y="25527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5" name="Rounded Rectangle 64"/>
          <p:cNvSpPr/>
          <p:nvPr/>
        </p:nvSpPr>
        <p:spPr>
          <a:xfrm>
            <a:off x="1066800" y="25527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6" name="TextBox 65"/>
          <p:cNvSpPr txBox="1"/>
          <p:nvPr/>
        </p:nvSpPr>
        <p:spPr>
          <a:xfrm>
            <a:off x="1066800" y="25527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8</a:t>
            </a:r>
          </a:p>
        </p:txBody>
      </p:sp>
      <p:sp>
        <p:nvSpPr>
          <p:cNvPr id="67" name="Rectangle 66"/>
          <p:cNvSpPr/>
          <p:nvPr/>
        </p:nvSpPr>
        <p:spPr>
          <a:xfrm>
            <a:off x="1295400" y="25527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8" name="Rectangle 67"/>
          <p:cNvSpPr/>
          <p:nvPr/>
        </p:nvSpPr>
        <p:spPr>
          <a:xfrm>
            <a:off x="1447800" y="25527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9" name="TextBox 68"/>
          <p:cNvSpPr txBox="1"/>
          <p:nvPr/>
        </p:nvSpPr>
        <p:spPr>
          <a:xfrm>
            <a:off x="1447800" y="2552700"/>
            <a:ext cx="66294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Training and Awareness: Employee Education</a:t>
            </a:r>
          </a:p>
        </p:txBody>
      </p:sp>
      <p:sp>
        <p:nvSpPr>
          <p:cNvPr id="70" name="Rectangle 69"/>
          <p:cNvSpPr/>
          <p:nvPr/>
        </p:nvSpPr>
        <p:spPr>
          <a:xfrm>
            <a:off x="1066800" y="28194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1" name="Rectangle 70"/>
          <p:cNvSpPr/>
          <p:nvPr/>
        </p:nvSpPr>
        <p:spPr>
          <a:xfrm>
            <a:off x="1066800" y="28194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2" name="Rectangle 71"/>
          <p:cNvSpPr/>
          <p:nvPr/>
        </p:nvSpPr>
        <p:spPr>
          <a:xfrm>
            <a:off x="1162050" y="28194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3" name="Rounded Rectangle 72"/>
          <p:cNvSpPr/>
          <p:nvPr/>
        </p:nvSpPr>
        <p:spPr>
          <a:xfrm>
            <a:off x="1066800" y="28194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4" name="TextBox 73"/>
          <p:cNvSpPr txBox="1"/>
          <p:nvPr/>
        </p:nvSpPr>
        <p:spPr>
          <a:xfrm>
            <a:off x="1066800" y="28194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9</a:t>
            </a:r>
          </a:p>
        </p:txBody>
      </p:sp>
      <p:sp>
        <p:nvSpPr>
          <p:cNvPr id="75" name="Rectangle 74"/>
          <p:cNvSpPr/>
          <p:nvPr/>
        </p:nvSpPr>
        <p:spPr>
          <a:xfrm>
            <a:off x="1295400" y="28194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6" name="Rectangle 75"/>
          <p:cNvSpPr/>
          <p:nvPr/>
        </p:nvSpPr>
        <p:spPr>
          <a:xfrm>
            <a:off x="1447800" y="28194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7" name="TextBox 76"/>
          <p:cNvSpPr txBox="1"/>
          <p:nvPr/>
        </p:nvSpPr>
        <p:spPr>
          <a:xfrm>
            <a:off x="1447800" y="2819400"/>
            <a:ext cx="66294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Incident Response Plan: Preparedness and Execution</a:t>
            </a:r>
          </a:p>
        </p:txBody>
      </p:sp>
      <p:sp>
        <p:nvSpPr>
          <p:cNvPr id="78" name="Rectangle 77"/>
          <p:cNvSpPr/>
          <p:nvPr/>
        </p:nvSpPr>
        <p:spPr>
          <a:xfrm>
            <a:off x="1066800" y="30861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9" name="Rectangle 78"/>
          <p:cNvSpPr/>
          <p:nvPr/>
        </p:nvSpPr>
        <p:spPr>
          <a:xfrm>
            <a:off x="1066800" y="30861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0" name="Rectangle 79"/>
          <p:cNvSpPr/>
          <p:nvPr/>
        </p:nvSpPr>
        <p:spPr>
          <a:xfrm>
            <a:off x="1162050" y="30861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1" name="Rounded Rectangle 80"/>
          <p:cNvSpPr/>
          <p:nvPr/>
        </p:nvSpPr>
        <p:spPr>
          <a:xfrm>
            <a:off x="1066800" y="30861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2" name="TextBox 81"/>
          <p:cNvSpPr txBox="1"/>
          <p:nvPr/>
        </p:nvSpPr>
        <p:spPr>
          <a:xfrm>
            <a:off x="1066800" y="30861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10</a:t>
            </a:r>
          </a:p>
        </p:txBody>
      </p:sp>
      <p:sp>
        <p:nvSpPr>
          <p:cNvPr id="83" name="Rectangle 82"/>
          <p:cNvSpPr/>
          <p:nvPr/>
        </p:nvSpPr>
        <p:spPr>
          <a:xfrm>
            <a:off x="1295400" y="30861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4" name="Rectangle 83"/>
          <p:cNvSpPr/>
          <p:nvPr/>
        </p:nvSpPr>
        <p:spPr>
          <a:xfrm>
            <a:off x="1447800" y="30861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5" name="TextBox 84"/>
          <p:cNvSpPr txBox="1"/>
          <p:nvPr/>
        </p:nvSpPr>
        <p:spPr>
          <a:xfrm>
            <a:off x="1447800" y="3086100"/>
            <a:ext cx="66294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Regulatory Compliance: Meeting Industry Standards</a:t>
            </a:r>
          </a:p>
        </p:txBody>
      </p:sp>
      <p:sp>
        <p:nvSpPr>
          <p:cNvPr id="86" name="Rectangle 85"/>
          <p:cNvSpPr/>
          <p:nvPr/>
        </p:nvSpPr>
        <p:spPr>
          <a:xfrm>
            <a:off x="1066800" y="33528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7" name="Rectangle 86"/>
          <p:cNvSpPr/>
          <p:nvPr/>
        </p:nvSpPr>
        <p:spPr>
          <a:xfrm>
            <a:off x="1066800" y="33528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8" name="Rectangle 87"/>
          <p:cNvSpPr/>
          <p:nvPr/>
        </p:nvSpPr>
        <p:spPr>
          <a:xfrm>
            <a:off x="1162050" y="33528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9" name="Rounded Rectangle 88"/>
          <p:cNvSpPr/>
          <p:nvPr/>
        </p:nvSpPr>
        <p:spPr>
          <a:xfrm>
            <a:off x="1066800" y="33528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0" name="TextBox 89"/>
          <p:cNvSpPr txBox="1"/>
          <p:nvPr/>
        </p:nvSpPr>
        <p:spPr>
          <a:xfrm>
            <a:off x="1066800" y="33528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11</a:t>
            </a:r>
          </a:p>
        </p:txBody>
      </p:sp>
      <p:sp>
        <p:nvSpPr>
          <p:cNvPr id="91" name="Rectangle 90"/>
          <p:cNvSpPr/>
          <p:nvPr/>
        </p:nvSpPr>
        <p:spPr>
          <a:xfrm>
            <a:off x="1295400" y="33528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2" name="Rectangle 91"/>
          <p:cNvSpPr/>
          <p:nvPr/>
        </p:nvSpPr>
        <p:spPr>
          <a:xfrm>
            <a:off x="1447800" y="33528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3" name="TextBox 92"/>
          <p:cNvSpPr txBox="1"/>
          <p:nvPr/>
        </p:nvSpPr>
        <p:spPr>
          <a:xfrm>
            <a:off x="1447800" y="3352800"/>
            <a:ext cx="66294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Digital Resilience: Adapting to Cyber Threats</a:t>
            </a:r>
          </a:p>
        </p:txBody>
      </p:sp>
      <p:sp>
        <p:nvSpPr>
          <p:cNvPr id="94" name="Rectangle 93"/>
          <p:cNvSpPr/>
          <p:nvPr/>
        </p:nvSpPr>
        <p:spPr>
          <a:xfrm>
            <a:off x="1066800" y="36195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5" name="Rectangle 94"/>
          <p:cNvSpPr/>
          <p:nvPr/>
        </p:nvSpPr>
        <p:spPr>
          <a:xfrm>
            <a:off x="1066800" y="36195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6" name="Rectangle 95"/>
          <p:cNvSpPr/>
          <p:nvPr/>
        </p:nvSpPr>
        <p:spPr>
          <a:xfrm>
            <a:off x="1162050" y="36195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7" name="Rounded Rectangle 96"/>
          <p:cNvSpPr/>
          <p:nvPr/>
        </p:nvSpPr>
        <p:spPr>
          <a:xfrm>
            <a:off x="1066800" y="36195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8" name="TextBox 97"/>
          <p:cNvSpPr txBox="1"/>
          <p:nvPr/>
        </p:nvSpPr>
        <p:spPr>
          <a:xfrm>
            <a:off x="1066800" y="36195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12</a:t>
            </a:r>
          </a:p>
        </p:txBody>
      </p:sp>
      <p:sp>
        <p:nvSpPr>
          <p:cNvPr id="99" name="Rectangle 98"/>
          <p:cNvSpPr/>
          <p:nvPr/>
        </p:nvSpPr>
        <p:spPr>
          <a:xfrm>
            <a:off x="1295400" y="36195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0" name="Rectangle 99"/>
          <p:cNvSpPr/>
          <p:nvPr/>
        </p:nvSpPr>
        <p:spPr>
          <a:xfrm>
            <a:off x="1447800" y="36195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1" name="TextBox 100"/>
          <p:cNvSpPr txBox="1"/>
          <p:nvPr/>
        </p:nvSpPr>
        <p:spPr>
          <a:xfrm>
            <a:off x="1447800" y="3619500"/>
            <a:ext cx="66294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Conclusion: Enhancing Cybersecurity Posture for Boldi AG</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Introduction: Cybersecurity Posture Enhancement</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900">
                <a:solidFill>
                  <a:srgbClr val="616161"/>
                </a:solidFill>
                <a:latin typeface="Proxima Nova"/>
              </a:defRPr>
            </a:pPr>
          </a:p>
        </p:txBody>
      </p:sp>
      <p:sp>
        <p:nvSpPr>
          <p:cNvPr id="5" name="Rectangle 4"/>
          <p:cNvSpPr/>
          <p:nvPr/>
        </p:nvSpPr>
        <p:spPr>
          <a:xfrm>
            <a:off x="228600" y="1508670"/>
            <a:ext cx="8686800" cy="3024187"/>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4190999" cy="3024187"/>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228600" y="1508670"/>
            <a:ext cx="4190999" cy="3024187"/>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900">
                <a:solidFill>
                  <a:srgbClr val="616161"/>
                </a:solidFill>
                <a:latin typeface="Proxima Nova"/>
              </a:rPr>
              <a:t>Current Situation:</a:t>
            </a:r>
            <a:r>
              <a:rPr b="0" i="0" sz="900">
                <a:solidFill>
                  <a:srgbClr val="616161"/>
                </a:solidFill>
                <a:latin typeface="Proxima Nova"/>
              </a:rPr>
              <a:t> Boldi AG is facing a critical cybersecurity challenge following a recent ransomware attack on a competitor. This incident has highlighted the urgent need for improving Boldi AG's cybersecurity posture to prevent similar attacks.</a:t>
            </a:r>
          </a:p>
          <a:p>
            <a:pPr lvl="1" algn="l" marL="228600" indent="-91440">
              <a:spcBef>
                <a:spcPts val="1200"/>
              </a:spcBef>
              <a:spcAft>
                <a:spcPts val="0"/>
              </a:spcAft>
              <a:buSzPct val="100000"/>
              <a:buFont typeface="Arial"/>
              <a:buChar char="•"/>
            </a:pPr>
            <a:r>
              <a:rPr b="1" i="0" sz="900">
                <a:solidFill>
                  <a:srgbClr val="616161"/>
                </a:solidFill>
                <a:latin typeface="Proxima Nova"/>
              </a:rPr>
              <a:t>Ransomware Attack Impact:</a:t>
            </a:r>
            <a:r>
              <a:rPr b="0" i="0" sz="900">
                <a:solidFill>
                  <a:srgbClr val="616161"/>
                </a:solidFill>
                <a:latin typeface="Proxima Nova"/>
              </a:rPr>
              <a:t> The ransomware attack on a competitor serves as a wake-up call for Boldi AG to enhance its security measures. The consequences of such attacks can be severe, including data loss, business disruption, and reputational damage.</a:t>
            </a:r>
          </a:p>
          <a:p>
            <a:pPr lvl="1" algn="l" marL="228600" indent="-91440">
              <a:spcBef>
                <a:spcPts val="1200"/>
              </a:spcBef>
              <a:spcAft>
                <a:spcPts val="0"/>
              </a:spcAft>
              <a:buSzPct val="100000"/>
              <a:buFont typeface="Arial"/>
              <a:buChar char="•"/>
            </a:pPr>
            <a:r>
              <a:rPr b="1" i="0" sz="900">
                <a:solidFill>
                  <a:srgbClr val="616161"/>
                </a:solidFill>
                <a:latin typeface="Proxima Nova"/>
              </a:rPr>
              <a:t>Identified Vulnerabilities:</a:t>
            </a:r>
            <a:r>
              <a:rPr b="0" i="0" sz="900">
                <a:solidFill>
                  <a:srgbClr val="616161"/>
                </a:solidFill>
                <a:latin typeface="Proxima Nova"/>
              </a:rPr>
              <a:t> Boldi AG has identified specific weaknesses in its current cybersecurity defenses that could potentially be exploited by attackers. These vulnerabilities must be addressed promptly to strengthen the overall security posture.</a:t>
            </a:r>
          </a:p>
          <a:p>
            <a:pPr lvl="1" algn="l" marL="228600" indent="-91440">
              <a:spcBef>
                <a:spcPts val="1200"/>
              </a:spcBef>
              <a:spcAft>
                <a:spcPts val="0"/>
              </a:spcAft>
              <a:buSzPct val="100000"/>
              <a:buFont typeface="Arial"/>
              <a:buChar char="•"/>
            </a:pPr>
            <a:r>
              <a:rPr b="1" i="0" sz="900">
                <a:solidFill>
                  <a:srgbClr val="616161"/>
                </a:solidFill>
                <a:latin typeface="Proxima Nova"/>
              </a:rPr>
              <a:t>Outdated Risk Analysis:</a:t>
            </a:r>
            <a:r>
              <a:rPr b="0" i="0" sz="900">
                <a:solidFill>
                  <a:srgbClr val="616161"/>
                </a:solidFill>
                <a:latin typeface="Proxima Nova"/>
              </a:rPr>
              <a:t> The last information risk analysis conducted by Boldi AG was in 2014, indicating a significant gap in assessing and mitigating current cybersecurity risks. Updating the risk analysis is crucial for identifying new threats and vulnerabilities.</a:t>
            </a:r>
          </a:p>
        </p:txBody>
      </p:sp>
      <p:sp>
        <p:nvSpPr>
          <p:cNvPr id="8" name="Rectangle 7"/>
          <p:cNvSpPr/>
          <p:nvPr/>
        </p:nvSpPr>
        <p:spPr>
          <a:xfrm>
            <a:off x="4724400" y="1508670"/>
            <a:ext cx="4190999" cy="3024187"/>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724400" y="1508670"/>
            <a:ext cx="4190999" cy="2359372"/>
          </a:xfrm>
          <a:prstGeom prst="rect">
            <a:avLst/>
          </a:prstGeom>
          <a:noFill/>
          <a:ln>
            <a:noFill/>
          </a:ln>
        </p:spPr>
        <p:txBody>
          <a:bodyPr wrap="square" bIns="0" lIns="0" rIns="0" tIns="0" anchor="t">
            <a:spAutoFit/>
          </a:bodyPr>
          <a:lstStyle/>
          <a:p>
            <a:pPr algn="l"/>
          </a:p>
        </p:txBody>
      </p:sp>
      <p:pic>
        <p:nvPicPr>
          <p:cNvPr id="10" name="Picture 9" descr="tmp44anyxuj.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4724400" y="3944242"/>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Michael Geiger on Unsplash</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Understanding Cybersecurity: Key Concepts</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000">
                <a:solidFill>
                  <a:srgbClr val="616161"/>
                </a:solidFill>
                <a:latin typeface="Proxima Nova"/>
              </a:defRPr>
            </a:pPr>
          </a:p>
        </p:txBody>
      </p:sp>
      <p:sp>
        <p:nvSpPr>
          <p:cNvPr id="5" name="Rectangle 4"/>
          <p:cNvSpPr/>
          <p:nvPr/>
        </p:nvSpPr>
        <p:spPr>
          <a:xfrm>
            <a:off x="228600" y="1508670"/>
            <a:ext cx="8686800" cy="314563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4190999" cy="314563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228600" y="1508670"/>
            <a:ext cx="4190999" cy="3145631"/>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000">
                <a:solidFill>
                  <a:srgbClr val="616161"/>
                </a:solidFill>
                <a:latin typeface="Proxima Nova"/>
              </a:rPr>
              <a:t>Cybersecurity Basics:</a:t>
            </a:r>
            <a:r>
              <a:rPr b="0" i="0" sz="1000">
                <a:solidFill>
                  <a:srgbClr val="616161"/>
                </a:solidFill>
                <a:latin typeface="Proxima Nova"/>
              </a:rPr>
              <a:t> Cybersecurity encompasses the practices, technologies, and processes designed to protect against cyber threats, including unauthorized access, data breaches, and malware attacks. Understanding the fundamental principles of cybersecurity is essential for establishing a robust defense.</a:t>
            </a:r>
          </a:p>
          <a:p>
            <a:pPr lvl="1" algn="l" marL="228600" indent="-91440">
              <a:spcBef>
                <a:spcPts val="1200"/>
              </a:spcBef>
              <a:spcAft>
                <a:spcPts val="0"/>
              </a:spcAft>
              <a:buSzPct val="100000"/>
              <a:buFont typeface="Arial"/>
              <a:buChar char="•"/>
            </a:pPr>
            <a:r>
              <a:rPr b="1" i="0" sz="1000">
                <a:solidFill>
                  <a:srgbClr val="616161"/>
                </a:solidFill>
                <a:latin typeface="Proxima Nova"/>
              </a:rPr>
              <a:t>Common Terminologies:</a:t>
            </a:r>
            <a:r>
              <a:rPr b="0" i="0" sz="1000">
                <a:solidFill>
                  <a:srgbClr val="616161"/>
                </a:solidFill>
                <a:latin typeface="Proxima Nova"/>
              </a:rPr>
              <a:t> Familiarizing with key cybersecurity terms such as encryption, firewall, intrusion detection, and malware can aid in interpreting security practices and effectively communicating security-related concerns within the organization.</a:t>
            </a:r>
          </a:p>
          <a:p>
            <a:pPr lvl="1" algn="l" marL="228600" indent="-91440">
              <a:spcBef>
                <a:spcPts val="1200"/>
              </a:spcBef>
              <a:spcAft>
                <a:spcPts val="0"/>
              </a:spcAft>
              <a:buSzPct val="100000"/>
              <a:buFont typeface="Arial"/>
              <a:buChar char="•"/>
            </a:pPr>
            <a:r>
              <a:rPr b="1" i="0" sz="1000">
                <a:solidFill>
                  <a:srgbClr val="616161"/>
                </a:solidFill>
                <a:latin typeface="Proxima Nova"/>
              </a:rPr>
              <a:t>Importance of Cybersecurity Posture:</a:t>
            </a:r>
            <a:r>
              <a:rPr b="0" i="0" sz="1000">
                <a:solidFill>
                  <a:srgbClr val="616161"/>
                </a:solidFill>
                <a:latin typeface="Proxima Nova"/>
              </a:rPr>
              <a:t> Maintaining a strong cybersecurity posture is crucial for safeguarding sensitive information, preserving business continuity, and maintaining customer trust. An effective cybersecurity posture reduces the likelihood and impact of cyber incidents on an organization.</a:t>
            </a:r>
          </a:p>
        </p:txBody>
      </p:sp>
      <p:sp>
        <p:nvSpPr>
          <p:cNvPr id="8" name="Rectangle 7"/>
          <p:cNvSpPr/>
          <p:nvPr/>
        </p:nvSpPr>
        <p:spPr>
          <a:xfrm>
            <a:off x="4724400" y="1508670"/>
            <a:ext cx="4190999" cy="314563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724400" y="1508670"/>
            <a:ext cx="4190999" cy="2359372"/>
          </a:xfrm>
          <a:prstGeom prst="rect">
            <a:avLst/>
          </a:prstGeom>
          <a:noFill/>
          <a:ln>
            <a:noFill/>
          </a:ln>
        </p:spPr>
        <p:txBody>
          <a:bodyPr wrap="square" bIns="0" lIns="0" rIns="0" tIns="0" anchor="t">
            <a:spAutoFit/>
          </a:bodyPr>
          <a:lstStyle/>
          <a:p>
            <a:pPr algn="l"/>
          </a:p>
        </p:txBody>
      </p:sp>
      <p:pic>
        <p:nvPicPr>
          <p:cNvPr id="10" name="Picture 9" descr="tmpxobhua02.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4724400" y="3944242"/>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Patrick Hendry on Unsplash</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Risk Analysis: Importance and Process</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900">
                <a:solidFill>
                  <a:srgbClr val="616161"/>
                </a:solidFill>
                <a:latin typeface="Proxima Nova"/>
              </a:defRPr>
            </a:pPr>
          </a:p>
        </p:txBody>
      </p:sp>
      <p:sp>
        <p:nvSpPr>
          <p:cNvPr id="5" name="Rectangle 4"/>
          <p:cNvSpPr/>
          <p:nvPr/>
        </p:nvSpPr>
        <p:spPr>
          <a:xfrm>
            <a:off x="228600" y="1508670"/>
            <a:ext cx="8686800" cy="2933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4190999" cy="2933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228600" y="1508670"/>
            <a:ext cx="4190999" cy="2933700"/>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900">
                <a:solidFill>
                  <a:srgbClr val="616161"/>
                </a:solidFill>
                <a:latin typeface="Proxima Nova"/>
              </a:rPr>
              <a:t>Information Risk Analysis:</a:t>
            </a:r>
            <a:r>
              <a:rPr b="0" i="0" sz="900">
                <a:solidFill>
                  <a:srgbClr val="616161"/>
                </a:solidFill>
                <a:latin typeface="Proxima Nova"/>
              </a:rPr>
              <a:t> Information risk analysis involves evaluating the potential impact of threats and vulnerabilities on the confidentiality, integrity, and availability of organizational data. This process helps in identifying and prioritizing security risks effectively.</a:t>
            </a:r>
          </a:p>
          <a:p>
            <a:pPr lvl="1" algn="l" marL="228600" indent="-91440">
              <a:spcBef>
                <a:spcPts val="1200"/>
              </a:spcBef>
              <a:spcAft>
                <a:spcPts val="0"/>
              </a:spcAft>
              <a:buSzPct val="100000"/>
              <a:buFont typeface="Arial"/>
              <a:buChar char="•"/>
            </a:pPr>
            <a:r>
              <a:rPr b="1" i="0" sz="900">
                <a:solidFill>
                  <a:srgbClr val="616161"/>
                </a:solidFill>
                <a:latin typeface="Proxima Nova"/>
              </a:rPr>
              <a:t>Vulnerability Assessment:</a:t>
            </a:r>
            <a:r>
              <a:rPr b="0" i="0" sz="900">
                <a:solidFill>
                  <a:srgbClr val="616161"/>
                </a:solidFill>
                <a:latin typeface="Proxima Nova"/>
              </a:rPr>
              <a:t> Conducting regular vulnerability assessments enables organizations to proactively detect and address security weaknesses in their systems and networks. Identifying vulnerabilities early helps in preventing exploitation by malicious actors.</a:t>
            </a:r>
          </a:p>
          <a:p>
            <a:pPr lvl="1" algn="l" marL="228600" indent="-91440">
              <a:spcBef>
                <a:spcPts val="1200"/>
              </a:spcBef>
              <a:spcAft>
                <a:spcPts val="0"/>
              </a:spcAft>
              <a:buSzPct val="100000"/>
              <a:buFont typeface="Arial"/>
              <a:buChar char="•"/>
            </a:pPr>
            <a:r>
              <a:rPr b="1" i="0" sz="900">
                <a:solidFill>
                  <a:srgbClr val="616161"/>
                </a:solidFill>
                <a:latin typeface="Proxima Nova"/>
              </a:rPr>
              <a:t>Risk Identification:</a:t>
            </a:r>
            <a:r>
              <a:rPr b="0" i="0" sz="900">
                <a:solidFill>
                  <a:srgbClr val="616161"/>
                </a:solidFill>
                <a:latin typeface="Proxima Nova"/>
              </a:rPr>
              <a:t> The process of risk identification involves recognizing potential threats, vulnerabilities, and consequences that could compromise the security of an organization's assets. Accurate risk identification is crucial for developing targeted mitigation strategies.</a:t>
            </a:r>
          </a:p>
          <a:p>
            <a:pPr lvl="1" algn="l" marL="228600" indent="-91440">
              <a:spcBef>
                <a:spcPts val="1200"/>
              </a:spcBef>
              <a:spcAft>
                <a:spcPts val="0"/>
              </a:spcAft>
              <a:buSzPct val="100000"/>
              <a:buFont typeface="Arial"/>
              <a:buChar char="•"/>
            </a:pPr>
            <a:r>
              <a:rPr b="1" i="0" sz="900">
                <a:solidFill>
                  <a:srgbClr val="616161"/>
                </a:solidFill>
                <a:latin typeface="Proxima Nova"/>
              </a:rPr>
              <a:t>Risk Mitigation Strategies:</a:t>
            </a:r>
            <a:r>
              <a:rPr b="0" i="0" sz="900">
                <a:solidFill>
                  <a:srgbClr val="616161"/>
                </a:solidFill>
                <a:latin typeface="Proxima Nova"/>
              </a:rPr>
              <a:t> Implementing risk mitigation strategies involves reducing the likelihood and impact of identified risks through controls, safeguards, and security measures. Effective risk mitigation enhances the overall resilience of an organization against cyber threats.</a:t>
            </a:r>
          </a:p>
        </p:txBody>
      </p:sp>
      <p:sp>
        <p:nvSpPr>
          <p:cNvPr id="8" name="Rectangle 7"/>
          <p:cNvSpPr/>
          <p:nvPr/>
        </p:nvSpPr>
        <p:spPr>
          <a:xfrm>
            <a:off x="4724400" y="1508670"/>
            <a:ext cx="4190999" cy="2933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724400" y="1508670"/>
            <a:ext cx="4190999" cy="2359372"/>
          </a:xfrm>
          <a:prstGeom prst="rect">
            <a:avLst/>
          </a:prstGeom>
          <a:noFill/>
          <a:ln>
            <a:noFill/>
          </a:ln>
        </p:spPr>
        <p:txBody>
          <a:bodyPr wrap="square" bIns="0" lIns="0" rIns="0" tIns="0" anchor="t">
            <a:spAutoFit/>
          </a:bodyPr>
          <a:lstStyle/>
          <a:p>
            <a:pPr algn="l"/>
          </a:p>
        </p:txBody>
      </p:sp>
      <p:pic>
        <p:nvPicPr>
          <p:cNvPr id="10" name="Picture 9" descr="tmp3d0padkd.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4724400" y="3944242"/>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Tierra Mallorca on Unsplash</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Backup Systems: Critical Importance</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100">
                <a:solidFill>
                  <a:srgbClr val="616161"/>
                </a:solidFill>
                <a:latin typeface="Proxima Nova"/>
              </a:defRPr>
            </a:pPr>
          </a:p>
        </p:txBody>
      </p:sp>
      <p:sp>
        <p:nvSpPr>
          <p:cNvPr id="5" name="Rectangle 4"/>
          <p:cNvSpPr/>
          <p:nvPr/>
        </p:nvSpPr>
        <p:spPr>
          <a:xfrm>
            <a:off x="228600" y="1508670"/>
            <a:ext cx="8686800" cy="31518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4190999" cy="31518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228600" y="1508670"/>
            <a:ext cx="4190999" cy="3151882"/>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100">
                <a:solidFill>
                  <a:srgbClr val="616161"/>
                </a:solidFill>
                <a:latin typeface="Proxima Nova"/>
              </a:rPr>
              <a:t>Backup System Importance:</a:t>
            </a:r>
            <a:r>
              <a:rPr b="0" i="0" sz="1100">
                <a:solidFill>
                  <a:srgbClr val="616161"/>
                </a:solidFill>
                <a:latin typeface="Proxima Nova"/>
              </a:rPr>
              <a:t> Maintaining reliable backup systems is essential for safeguarding critical data and ensuring business continuity in the event of data loss, system failures, or cyber incidents. Backups serve as a crucial insurance policy against unforeseen disruptions.</a:t>
            </a:r>
          </a:p>
          <a:p>
            <a:pPr lvl="1" algn="l" marL="228600" indent="-91440">
              <a:spcBef>
                <a:spcPts val="1200"/>
              </a:spcBef>
              <a:spcAft>
                <a:spcPts val="0"/>
              </a:spcAft>
              <a:buSzPct val="100000"/>
              <a:buFont typeface="Arial"/>
              <a:buChar char="•"/>
            </a:pPr>
            <a:r>
              <a:rPr b="1" i="0" sz="1100">
                <a:solidFill>
                  <a:srgbClr val="616161"/>
                </a:solidFill>
                <a:latin typeface="Proxima Nova"/>
              </a:rPr>
              <a:t>Image and Database Backups:</a:t>
            </a:r>
            <a:r>
              <a:rPr b="0" i="0" sz="1100">
                <a:solidFill>
                  <a:srgbClr val="616161"/>
                </a:solidFill>
                <a:latin typeface="Proxima Nova"/>
              </a:rPr>
              <a:t> Backing up both system images and databases is vital to preserve the integrity and functionality of IT infrastructure components. Image backups capture the entire system state, while database backups protect essential data assets.</a:t>
            </a:r>
          </a:p>
          <a:p>
            <a:pPr lvl="1" algn="l" marL="228600" indent="-91440">
              <a:spcBef>
                <a:spcPts val="1200"/>
              </a:spcBef>
              <a:spcAft>
                <a:spcPts val="0"/>
              </a:spcAft>
              <a:buSzPct val="100000"/>
              <a:buFont typeface="Arial"/>
              <a:buChar char="•"/>
            </a:pPr>
            <a:r>
              <a:rPr b="1" i="0" sz="1100">
                <a:solidFill>
                  <a:srgbClr val="616161"/>
                </a:solidFill>
                <a:latin typeface="Proxima Nova"/>
              </a:rPr>
              <a:t>Offsite Storage Risks:</a:t>
            </a:r>
            <a:r>
              <a:rPr b="0" i="0" sz="1100">
                <a:solidFill>
                  <a:srgbClr val="616161"/>
                </a:solidFill>
                <a:latin typeface="Proxima Nova"/>
              </a:rPr>
              <a:t> Storing backups at offsite facilities provides an additional layer of protection against on-premises disasters. However, offsite storage introduces risks related to accessibility, security, and data integrity that must be mitigated through robust backup practices.</a:t>
            </a:r>
          </a:p>
        </p:txBody>
      </p:sp>
      <p:sp>
        <p:nvSpPr>
          <p:cNvPr id="8" name="Rectangle 7"/>
          <p:cNvSpPr/>
          <p:nvPr/>
        </p:nvSpPr>
        <p:spPr>
          <a:xfrm>
            <a:off x="4724400" y="1508670"/>
            <a:ext cx="4190999" cy="31518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724400" y="1508670"/>
            <a:ext cx="4190999" cy="2359372"/>
          </a:xfrm>
          <a:prstGeom prst="rect">
            <a:avLst/>
          </a:prstGeom>
          <a:noFill/>
          <a:ln>
            <a:noFill/>
          </a:ln>
        </p:spPr>
        <p:txBody>
          <a:bodyPr wrap="square" bIns="0" lIns="0" rIns="0" tIns="0" anchor="t">
            <a:spAutoFit/>
          </a:bodyPr>
          <a:lstStyle/>
          <a:p>
            <a:pPr algn="l"/>
          </a:p>
        </p:txBody>
      </p:sp>
      <p:pic>
        <p:nvPicPr>
          <p:cNvPr id="10" name="Picture 9" descr="tmp80dccdc8.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4724400" y="3944242"/>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imgix on Unsplash</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Monitoring and Surveillance: 24/7 Coverage</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5" name="Rectangle 4"/>
          <p:cNvSpPr/>
          <p:nvPr/>
        </p:nvSpPr>
        <p:spPr>
          <a:xfrm>
            <a:off x="228600" y="1508670"/>
            <a:ext cx="8686800"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228600" y="1508670"/>
            <a:ext cx="4190999" cy="1576982"/>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Offsite Facility Monitoring:</a:t>
            </a:r>
            <a:r>
              <a:rPr b="0" i="0" sz="1300">
                <a:solidFill>
                  <a:srgbClr val="616161"/>
                </a:solidFill>
                <a:latin typeface="Proxima Nova"/>
              </a:rPr>
              <a:t> Continuous monitoring of offsite storage facilities to detect unauthorized access or suspicious activities in real-time</a:t>
            </a:r>
          </a:p>
          <a:p>
            <a:pPr lvl="1" algn="l" marL="228600" indent="-91440">
              <a:spcBef>
                <a:spcPts val="1200"/>
              </a:spcBef>
              <a:spcAft>
                <a:spcPts val="0"/>
              </a:spcAft>
              <a:buSzPct val="100000"/>
              <a:buFont typeface="Arial"/>
              <a:buChar char="•"/>
            </a:pPr>
            <a:r>
              <a:rPr b="1" i="0" sz="1300">
                <a:solidFill>
                  <a:srgbClr val="616161"/>
                </a:solidFill>
                <a:latin typeface="Proxima Nova"/>
              </a:rPr>
              <a:t>Real-time Alerts:</a:t>
            </a:r>
            <a:r>
              <a:rPr b="0" i="0" sz="1300">
                <a:solidFill>
                  <a:srgbClr val="616161"/>
                </a:solidFill>
                <a:latin typeface="Proxima Nova"/>
              </a:rPr>
              <a:t> Immediate notifications and alerts triggered by monitoring systems to ensure timely response to any potential security incidents</a:t>
            </a:r>
          </a:p>
        </p:txBody>
      </p:sp>
      <p:sp>
        <p:nvSpPr>
          <p:cNvPr id="8" name="Rectangle 7"/>
          <p:cNvSpPr/>
          <p:nvPr/>
        </p:nvSpPr>
        <p:spPr>
          <a:xfrm>
            <a:off x="47244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724400" y="1508670"/>
            <a:ext cx="4190999" cy="2359372"/>
          </a:xfrm>
          <a:prstGeom prst="rect">
            <a:avLst/>
          </a:prstGeom>
          <a:noFill/>
          <a:ln>
            <a:noFill/>
          </a:ln>
        </p:spPr>
        <p:txBody>
          <a:bodyPr wrap="square" bIns="0" lIns="0" rIns="0" tIns="0" anchor="t">
            <a:spAutoFit/>
          </a:bodyPr>
          <a:lstStyle/>
          <a:p>
            <a:pPr algn="l"/>
          </a:p>
        </p:txBody>
      </p:sp>
      <p:pic>
        <p:nvPicPr>
          <p:cNvPr id="10" name="Picture 9" descr="tmpex3fjjpg.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4724400" y="3944242"/>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Nick Chong on Unsplash</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Cybersecurity Vulnerabilities: Identification and Patching</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5" name="Rectangle 4"/>
          <p:cNvSpPr/>
          <p:nvPr/>
        </p:nvSpPr>
        <p:spPr>
          <a:xfrm>
            <a:off x="228600" y="1508670"/>
            <a:ext cx="8686800"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228600" y="1508670"/>
            <a:ext cx="4190999" cy="1988343"/>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Identifying Vulnerabilities:</a:t>
            </a:r>
            <a:r>
              <a:rPr b="0" i="0" sz="1300">
                <a:solidFill>
                  <a:srgbClr val="616161"/>
                </a:solidFill>
                <a:latin typeface="Proxima Nova"/>
              </a:rPr>
              <a:t> Regular security assessments, penetration testing, and vulnerability scans to proactively identify weaknesses in systems and applications</a:t>
            </a:r>
          </a:p>
          <a:p>
            <a:pPr lvl="1" algn="l" marL="228600" indent="-91440">
              <a:spcBef>
                <a:spcPts val="1200"/>
              </a:spcBef>
              <a:spcAft>
                <a:spcPts val="0"/>
              </a:spcAft>
              <a:buSzPct val="100000"/>
              <a:buFont typeface="Arial"/>
              <a:buChar char="•"/>
            </a:pPr>
            <a:r>
              <a:rPr b="1" i="0" sz="1300">
                <a:solidFill>
                  <a:srgbClr val="616161"/>
                </a:solidFill>
                <a:latin typeface="Proxima Nova"/>
              </a:rPr>
              <a:t>Vulnerability Remediation:</a:t>
            </a:r>
            <a:r>
              <a:rPr b="0" i="0" sz="1300">
                <a:solidFill>
                  <a:srgbClr val="616161"/>
                </a:solidFill>
                <a:latin typeface="Proxima Nova"/>
              </a:rPr>
              <a:t> Prompt application of security patches, updates, and fixes to address identified vulnerabilities and prevent exploitation by attackers</a:t>
            </a:r>
          </a:p>
        </p:txBody>
      </p:sp>
      <p:sp>
        <p:nvSpPr>
          <p:cNvPr id="8" name="Rectangle 7"/>
          <p:cNvSpPr/>
          <p:nvPr/>
        </p:nvSpPr>
        <p:spPr>
          <a:xfrm>
            <a:off x="4724400" y="1508670"/>
            <a:ext cx="4190999" cy="258797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724400" y="1508670"/>
            <a:ext cx="4190999" cy="2359372"/>
          </a:xfrm>
          <a:prstGeom prst="rect">
            <a:avLst/>
          </a:prstGeom>
          <a:noFill/>
          <a:ln>
            <a:noFill/>
          </a:ln>
        </p:spPr>
        <p:txBody>
          <a:bodyPr wrap="square" bIns="0" lIns="0" rIns="0" tIns="0" anchor="t">
            <a:spAutoFit/>
          </a:bodyPr>
          <a:lstStyle/>
          <a:p>
            <a:pPr algn="l"/>
          </a:p>
        </p:txBody>
      </p:sp>
      <p:pic>
        <p:nvPicPr>
          <p:cNvPr id="10" name="Picture 9" descr="tmptruglojk.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4724400" y="3944242"/>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Shahadat Rahman on Unsplash</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Security Measures: Multi-Layered Approach</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100">
                <a:solidFill>
                  <a:srgbClr val="616161"/>
                </a:solidFill>
                <a:latin typeface="Proxima Nova"/>
              </a:defRPr>
            </a:pPr>
          </a:p>
        </p:txBody>
      </p:sp>
      <p:sp>
        <p:nvSpPr>
          <p:cNvPr id="5" name="Rectangle 4"/>
          <p:cNvSpPr/>
          <p:nvPr/>
        </p:nvSpPr>
        <p:spPr>
          <a:xfrm>
            <a:off x="228600" y="1508670"/>
            <a:ext cx="8686800" cy="295007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4190999" cy="295007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228600" y="1508670"/>
            <a:ext cx="4190999" cy="2950071"/>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100">
                <a:solidFill>
                  <a:srgbClr val="616161"/>
                </a:solidFill>
                <a:latin typeface="Proxima Nova"/>
              </a:rPr>
              <a:t>Firewalls:</a:t>
            </a:r>
            <a:r>
              <a:rPr b="0" i="0" sz="1100">
                <a:solidFill>
                  <a:srgbClr val="616161"/>
                </a:solidFill>
                <a:latin typeface="Proxima Nova"/>
              </a:rPr>
              <a:t> Network security devices that monitor and control incoming and outgoing network traffic based on predefined security rules to prevent unauthorized access</a:t>
            </a:r>
          </a:p>
          <a:p>
            <a:pPr lvl="1" algn="l" marL="228600" indent="-91440">
              <a:spcBef>
                <a:spcPts val="1200"/>
              </a:spcBef>
              <a:spcAft>
                <a:spcPts val="0"/>
              </a:spcAft>
              <a:buSzPct val="100000"/>
              <a:buFont typeface="Arial"/>
              <a:buChar char="•"/>
            </a:pPr>
            <a:r>
              <a:rPr b="1" i="0" sz="1100">
                <a:solidFill>
                  <a:srgbClr val="616161"/>
                </a:solidFill>
                <a:latin typeface="Proxima Nova"/>
              </a:rPr>
              <a:t>Antivirus Software:</a:t>
            </a:r>
            <a:r>
              <a:rPr b="0" i="0" sz="1100">
                <a:solidFill>
                  <a:srgbClr val="616161"/>
                </a:solidFill>
                <a:latin typeface="Proxima Nova"/>
              </a:rPr>
              <a:t> Software designed to detect, prevent, and remove malicious software such as viruses, worms, and trojans from computer systems</a:t>
            </a:r>
          </a:p>
          <a:p>
            <a:pPr lvl="1" algn="l" marL="228600" indent="-91440">
              <a:spcBef>
                <a:spcPts val="1200"/>
              </a:spcBef>
              <a:spcAft>
                <a:spcPts val="0"/>
              </a:spcAft>
              <a:buSzPct val="100000"/>
              <a:buFont typeface="Arial"/>
              <a:buChar char="•"/>
            </a:pPr>
            <a:r>
              <a:rPr b="1" i="0" sz="1100">
                <a:solidFill>
                  <a:srgbClr val="616161"/>
                </a:solidFill>
                <a:latin typeface="Proxima Nova"/>
              </a:rPr>
              <a:t>Intrusion Detection Systems:</a:t>
            </a:r>
            <a:r>
              <a:rPr b="0" i="0" sz="1100">
                <a:solidFill>
                  <a:srgbClr val="616161"/>
                </a:solidFill>
                <a:latin typeface="Proxima Nova"/>
              </a:rPr>
              <a:t> Security tools that monitor network or system activities for malicious activities or policy violations and generate alerts or take proactive actions</a:t>
            </a:r>
          </a:p>
          <a:p>
            <a:pPr lvl="1" algn="l" marL="228600" indent="-91440">
              <a:spcBef>
                <a:spcPts val="1200"/>
              </a:spcBef>
              <a:spcAft>
                <a:spcPts val="0"/>
              </a:spcAft>
              <a:buSzPct val="100000"/>
              <a:buFont typeface="Arial"/>
              <a:buChar char="•"/>
            </a:pPr>
            <a:r>
              <a:rPr b="1" i="0" sz="1100">
                <a:solidFill>
                  <a:srgbClr val="616161"/>
                </a:solidFill>
                <a:latin typeface="Proxima Nova"/>
              </a:rPr>
              <a:t>Encryption:</a:t>
            </a:r>
            <a:r>
              <a:rPr b="0" i="0" sz="1100">
                <a:solidFill>
                  <a:srgbClr val="616161"/>
                </a:solidFill>
                <a:latin typeface="Proxima Nova"/>
              </a:rPr>
              <a:t> The process of converting data into a code to prevent unauthorized access, providing a secure means of communication and data protection</a:t>
            </a:r>
          </a:p>
        </p:txBody>
      </p:sp>
      <p:sp>
        <p:nvSpPr>
          <p:cNvPr id="8" name="Rectangle 7"/>
          <p:cNvSpPr/>
          <p:nvPr/>
        </p:nvSpPr>
        <p:spPr>
          <a:xfrm>
            <a:off x="4724400" y="1508670"/>
            <a:ext cx="4190999" cy="295007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724400" y="1508670"/>
            <a:ext cx="4190999" cy="2359372"/>
          </a:xfrm>
          <a:prstGeom prst="rect">
            <a:avLst/>
          </a:prstGeom>
          <a:noFill/>
          <a:ln>
            <a:noFill/>
          </a:ln>
        </p:spPr>
        <p:txBody>
          <a:bodyPr wrap="square" bIns="0" lIns="0" rIns="0" tIns="0" anchor="t">
            <a:spAutoFit/>
          </a:bodyPr>
          <a:lstStyle/>
          <a:p>
            <a:pPr algn="l"/>
          </a:p>
        </p:txBody>
      </p:sp>
      <p:pic>
        <p:nvPicPr>
          <p:cNvPr id="10" name="Picture 9" descr="tmp9z1i5hc7.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4724400" y="3944242"/>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Adi Goldstein on Unsplash</a:t>
            </a: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63D297"/>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